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1" r:id="rId3"/>
    <p:sldId id="264" r:id="rId4"/>
    <p:sldId id="268" r:id="rId5"/>
    <p:sldId id="271" r:id="rId6"/>
    <p:sldId id="269" r:id="rId7"/>
    <p:sldId id="272" r:id="rId8"/>
    <p:sldId id="270" r:id="rId9"/>
    <p:sldId id="279" r:id="rId10"/>
    <p:sldId id="256" r:id="rId11"/>
    <p:sldId id="281" r:id="rId12"/>
    <p:sldId id="280" r:id="rId13"/>
    <p:sldId id="267" r:id="rId14"/>
    <p:sldId id="275" r:id="rId15"/>
    <p:sldId id="276" r:id="rId16"/>
    <p:sldId id="277" r:id="rId17"/>
    <p:sldId id="282" r:id="rId18"/>
    <p:sldId id="259" r:id="rId19"/>
    <p:sldId id="273" r:id="rId20"/>
    <p:sldId id="26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717171"/>
    <a:srgbClr val="6D9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91" autoAdjust="0"/>
    <p:restoredTop sz="94660"/>
  </p:normalViewPr>
  <p:slideViewPr>
    <p:cSldViewPr snapToGrid="0">
      <p:cViewPr varScale="1">
        <p:scale>
          <a:sx n="64" d="100"/>
          <a:sy n="64" d="100"/>
        </p:scale>
        <p:origin x="6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A32A5-7D5F-4162-B5B8-38FEB0F941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CC67-8AE1-410F-B77D-B656E767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22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D55B5-9074-4AE1-649A-F5EDDA290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E95100-715D-E73B-9DC8-DC3DC43DC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FAD733-F8EB-7474-7A08-7FC116AA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EA491-FB56-BEB1-C13F-587B9DAE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D8510-FDAB-B973-896E-54A3A2B0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344CC-5413-4663-61CD-41A89147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E3ED52-EB86-8171-7127-8D9455AA3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58AB7-1014-253F-A3D5-F61C1FD56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F07D28-7468-079B-8BD4-54E7009C5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5DA71-63E7-8D45-23AF-8A5C5085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1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2F7365-C4DF-79D4-0D65-062F2E1F3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C0347B-98B5-8B91-C126-563DF033C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99A7A-4BD8-8640-870D-8C2DE418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5C1FC-543A-75E1-444A-C6099741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B52581-A54F-9609-B72B-9D1C2F24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5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9A0A7-7A67-19A8-7A7A-557970EB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569B57-84F5-D531-3AE6-DF066ED00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7F9122-651C-61A6-429A-7F94F936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3A800C-D434-22E5-F107-6D3DA8A7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CD991-BEDB-03AC-7810-488F279D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0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76C30-91E8-346E-9F72-6A34AAFB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710CDF-1DF8-A001-1975-DAE7B97DF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5AE10-D683-D6E1-B4A6-68A885BA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BFA159-7365-5AFF-71EF-DBBFF1E8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5E995-789E-604C-8786-01D832D9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0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E8794-89B5-2A21-A793-75C0E1B1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F5BBA-5ADD-EDED-63EE-496CDA0AC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2C8289-01E3-95AC-E432-29D316044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40251B-9A07-077D-F2DE-16EE5BB2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DE9DB1-F6A5-25E3-2467-5017DB99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0C8CA2-89A1-8389-9C3D-A52C0949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306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3E2F6-2DF1-0F10-6675-1BD45B67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CECFE-A354-4006-1B9D-7D1682123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22A3CD-61C6-117C-F67A-8B7AB2D04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887734-CD93-54BA-2B5E-010E0E341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6AA500-3752-6CC6-BE20-813D9C7F4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86F03D-6462-2B93-C1CE-52A1DC2CB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3206E-8D1A-7E3D-DA8E-18741BF0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4F330A-35DF-6433-E1E1-95478B63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75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D893D-F877-78A4-918B-B8C05DDC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5D65C8-5C8D-47BD-4D82-11C402389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4090B1-3D31-1C7B-8373-144254B3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0F1288-18DD-8971-E006-8224D973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76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7F6D6C-FC18-6F0F-C725-D53C28A2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AA2D4E-6DF5-413C-9172-8EC4F03A3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6B160C-3FC1-AF21-49AA-3C7982C2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7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B1B66-08F8-E220-98D0-196AA365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34272-C204-DD08-6C20-4DD035F6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FBA3F2-3123-25E7-7A8E-FF167C6DC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CE4288-E48E-CAFF-6C4B-8112C207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C4677E-99DB-400C-9B3D-20351F70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C2DD6-1026-96DB-ABA8-CE4D7B7C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9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46ED3-551C-3B7A-6F63-37C867C8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343797-52EF-2507-A90A-95D38CEDBA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688578-EDEA-D70D-D62B-D8057CFA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4C7F44-59C5-EEC9-5C93-FD0285FC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F51C09-78FB-13F2-767E-3BB68C082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D2BD7F-FF14-9185-1D7A-992E1885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5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5B4D5F-0991-7BE0-71F7-07650C99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F050CB-C736-4789-4826-F6E0209B0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368EC0-13DE-DB01-BFCE-A053E6E0F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8FD1C-D304-4AE1-9002-D9547794150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F5BD9-08E1-3667-ABC0-F7C9D6E17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23D89-7E36-E869-4CDD-A5B30060F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F89EC-ACB9-42CE-AB64-BF854CF67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64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5.jp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1.jp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g"/><Relationship Id="rId12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g"/><Relationship Id="rId11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5.jp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0" Type="http://schemas.openxmlformats.org/officeDocument/2006/relationships/image" Target="../media/image35.png"/><Relationship Id="rId4" Type="http://schemas.openxmlformats.org/officeDocument/2006/relationships/image" Target="../media/image5.jp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12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8.jp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5.jp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B3AF08-7D45-3176-3387-F7BC27A0A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82" y="682399"/>
            <a:ext cx="2676940" cy="26715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9C7916-33EF-5273-80CD-EB0BE528A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09" y="881841"/>
            <a:ext cx="2562503" cy="2547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9029F9-08D2-E470-B902-69CAD779F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103" y="1057917"/>
            <a:ext cx="1757969" cy="192188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610BDD-A935-24CA-79E6-8E671FE95973}"/>
              </a:ext>
            </a:extLst>
          </p:cNvPr>
          <p:cNvGrpSpPr/>
          <p:nvPr/>
        </p:nvGrpSpPr>
        <p:grpSpPr>
          <a:xfrm>
            <a:off x="660914" y="5111651"/>
            <a:ext cx="2961140" cy="977191"/>
            <a:chOff x="8249921" y="5272809"/>
            <a:chExt cx="2961140" cy="97719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C2D52C-B5C9-5ABB-5B4A-1519E6D8A732}"/>
                </a:ext>
              </a:extLst>
            </p:cNvPr>
            <p:cNvSpPr txBox="1"/>
            <p:nvPr/>
          </p:nvSpPr>
          <p:spPr>
            <a:xfrm>
              <a:off x="8249921" y="5272809"/>
              <a:ext cx="2961140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ko-KR" altLang="en-US" sz="2000" spc="300" dirty="0">
                  <a:solidFill>
                    <a:schemeClr val="bg1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컴퓨터공학</a:t>
              </a:r>
              <a:r>
                <a:rPr lang="en-US" altLang="ko-KR" sz="2000" spc="300" dirty="0">
                  <a:solidFill>
                    <a:schemeClr val="bg1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  </a:t>
              </a:r>
              <a:r>
                <a:rPr lang="ko-KR" altLang="en-US" sz="2000" spc="300" dirty="0">
                  <a:solidFill>
                    <a:schemeClr val="bg1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강대현</a:t>
              </a:r>
              <a:endParaRPr lang="en-US" altLang="ko-KR" sz="2000" spc="3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endParaRPr>
            </a:p>
            <a:p>
              <a:pPr algn="dist">
                <a:lnSpc>
                  <a:spcPct val="150000"/>
                </a:lnSpc>
              </a:pPr>
              <a:r>
                <a:rPr lang="en-US" altLang="ko-KR" sz="2000" spc="300" dirty="0">
                  <a:solidFill>
                    <a:schemeClr val="bg1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201735001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ACF8D2E-EABF-81B3-F6E1-B7F288CE4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0881" y="5805752"/>
              <a:ext cx="2839219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C970E77-87AF-2A8E-7964-4133F8F9DC3D}"/>
              </a:ext>
            </a:extLst>
          </p:cNvPr>
          <p:cNvSpPr txBox="1"/>
          <p:nvPr/>
        </p:nvSpPr>
        <p:spPr>
          <a:xfrm>
            <a:off x="4615430" y="5139496"/>
            <a:ext cx="2961140" cy="9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컴퓨터공학</a:t>
            </a:r>
            <a:r>
              <a:rPr lang="en-US" altLang="ko-KR" sz="2000" spc="3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 </a:t>
            </a:r>
            <a:r>
              <a:rPr lang="ko-KR" altLang="en-US" sz="2000" spc="300" dirty="0" err="1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안찬양</a:t>
            </a:r>
            <a:endParaRPr lang="en-US" altLang="ko-KR" sz="2000" spc="300" dirty="0">
              <a:solidFill>
                <a:schemeClr val="bg1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2000" spc="3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201735020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8AE01F-9F8F-AAFA-C153-34B5BAAC4A5C}"/>
              </a:ext>
            </a:extLst>
          </p:cNvPr>
          <p:cNvSpPr txBox="1"/>
          <p:nvPr/>
        </p:nvSpPr>
        <p:spPr>
          <a:xfrm>
            <a:off x="8581128" y="5106090"/>
            <a:ext cx="296114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컴퓨터공학</a:t>
            </a:r>
            <a:r>
              <a:rPr lang="en-US" altLang="ko-KR" sz="2000" spc="3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 </a:t>
            </a:r>
            <a:r>
              <a:rPr lang="ko-KR" altLang="en-US" sz="2000" spc="3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최진영</a:t>
            </a:r>
            <a:endParaRPr lang="en-US" altLang="ko-KR" sz="2000" spc="300" dirty="0">
              <a:solidFill>
                <a:schemeClr val="bg1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2000" spc="3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201735035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85945C-4725-C5E9-D347-E8EECD56F15C}"/>
              </a:ext>
            </a:extLst>
          </p:cNvPr>
          <p:cNvCxnSpPr>
            <a:cxnSpLocks/>
          </p:cNvCxnSpPr>
          <p:nvPr/>
        </p:nvCxnSpPr>
        <p:spPr>
          <a:xfrm flipV="1">
            <a:off x="4674403" y="5644594"/>
            <a:ext cx="2839219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593BC21-3365-D97D-A705-24DEA5550726}"/>
              </a:ext>
            </a:extLst>
          </p:cNvPr>
          <p:cNvCxnSpPr>
            <a:cxnSpLocks/>
          </p:cNvCxnSpPr>
          <p:nvPr/>
        </p:nvCxnSpPr>
        <p:spPr>
          <a:xfrm flipV="1">
            <a:off x="8642088" y="5644594"/>
            <a:ext cx="2839219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D423B6-9D14-D231-1C51-35F6064BA25B}"/>
              </a:ext>
            </a:extLst>
          </p:cNvPr>
          <p:cNvSpPr txBox="1"/>
          <p:nvPr/>
        </p:nvSpPr>
        <p:spPr>
          <a:xfrm>
            <a:off x="7513622" y="2949772"/>
            <a:ext cx="2324086" cy="404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최강안강최</a:t>
            </a:r>
            <a:endParaRPr lang="en-US" altLang="ko-KR" sz="1600" spc="300" dirty="0">
              <a:solidFill>
                <a:schemeClr val="bg1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22" name="그림 21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6C2FF766-3529-F863-E588-192D0BADA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58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43" name="그림 42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1D5BF8D1-B193-0B49-3A31-F57A96357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68F0B50-8F55-9B6E-F64F-61C0177F9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14473"/>
            <a:ext cx="3170668" cy="4571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50C8C39-F98C-BA9D-8095-07489BE39F6E}"/>
              </a:ext>
            </a:extLst>
          </p:cNvPr>
          <p:cNvSpPr txBox="1"/>
          <p:nvPr/>
        </p:nvSpPr>
        <p:spPr>
          <a:xfrm>
            <a:off x="919997" y="345141"/>
            <a:ext cx="331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게임 속 서사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734CFC8-DC47-9DF8-6CB0-FDB524205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62" y="-763165"/>
            <a:ext cx="8670970" cy="867097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9D86AEB-7136-1698-20BC-E8A7372C9B48}"/>
              </a:ext>
            </a:extLst>
          </p:cNvPr>
          <p:cNvSpPr txBox="1"/>
          <p:nvPr/>
        </p:nvSpPr>
        <p:spPr>
          <a:xfrm>
            <a:off x="212612" y="895416"/>
            <a:ext cx="1164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25252"/>
                </a:solidFill>
              </a:rPr>
              <a:t>다양한 이유로 모인 용맹한 전투원들이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</a:rPr>
              <a:t>우리나라 문화유산을 지키기 위해</a:t>
            </a:r>
            <a:r>
              <a:rPr lang="ko-KR" altLang="en-US" sz="2000" dirty="0">
                <a:solidFill>
                  <a:srgbClr val="525252"/>
                </a:solidFill>
              </a:rPr>
              <a:t> </a:t>
            </a:r>
            <a:r>
              <a:rPr lang="ko-KR" altLang="en-US" sz="1600" dirty="0">
                <a:solidFill>
                  <a:srgbClr val="525252"/>
                </a:solidFill>
              </a:rPr>
              <a:t>적들과 싸워 지켜 나가는 내용을 그립니다</a:t>
            </a:r>
            <a:r>
              <a:rPr lang="en-US" altLang="ko-KR" sz="1600" dirty="0">
                <a:solidFill>
                  <a:srgbClr val="717171"/>
                </a:solidFill>
              </a:rPr>
              <a:t>.</a:t>
            </a:r>
            <a:endParaRPr lang="ko-KR" altLang="en-US" sz="1600" dirty="0">
              <a:solidFill>
                <a:srgbClr val="71717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54659D4-08D4-2ED6-BCD8-FFA4D001B498}"/>
              </a:ext>
            </a:extLst>
          </p:cNvPr>
          <p:cNvSpPr txBox="1"/>
          <p:nvPr/>
        </p:nvSpPr>
        <p:spPr>
          <a:xfrm>
            <a:off x="2389566" y="2268375"/>
            <a:ext cx="740756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과거로부터 다양한 나라와 종족으로 부터 침략당하고 굴복 당해</a:t>
            </a:r>
            <a:endParaRPr lang="en-US" altLang="ko-KR" sz="1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유산도 역사도 모두 잃어가는 인간들이 모여 사는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이 곳 대한민국</a:t>
            </a:r>
            <a:endParaRPr lang="en-US" altLang="ko-KR" sz="1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  <a:p>
            <a:pPr algn="ctr"/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전설로만 전해 내려오던 도술이라는 개념을 깨우친 한 명의 천재적인 한국인</a:t>
            </a:r>
            <a:endParaRPr lang="en-US" altLang="ko-KR" sz="1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endParaRPr lang="en-US" altLang="ko-KR" sz="1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도술을 깨우친 이 한국인은 신비한 도술을 이용해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과거와 현재를 드나들며</a:t>
            </a:r>
            <a:endParaRPr lang="en-US" altLang="ko-KR" sz="1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우리나라 문화유산들을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지킬 수 있는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용맹하고 강인한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전투원들을 모으기 시작한다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sz="1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endParaRPr lang="en-US" altLang="ko-KR" sz="1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고향을 짓 밟은 녀석들에게 복수하기 위해 싸우기를 결심한 사람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</a:p>
          <a:p>
            <a:pPr algn="ctr"/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내 나라 내 백성을 버리고 도망간 </a:t>
            </a:r>
            <a:r>
              <a:rPr lang="ko-KR" altLang="en-US" sz="14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나랏님이</a:t>
            </a: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 답답하고 원통해 싸우기를 결심한 사람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..</a:t>
            </a:r>
          </a:p>
          <a:p>
            <a:pPr algn="ctr"/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다양한 사연을 안고 있는 사람들이 뭉쳐 도술을 이용해 과거의 전투에 나선다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algn="ctr"/>
            <a:endParaRPr lang="en-US" altLang="ko-KR" sz="1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이렇게 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‘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싸 홈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’</a:t>
            </a: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은 시작되었다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16AA14-7308-F99B-AEE1-C2C0B156A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29138" y="4441280"/>
            <a:ext cx="2353061" cy="29260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90557C-D5C5-A7D6-7C79-70FAA2144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951" y="5968992"/>
            <a:ext cx="324687" cy="314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4F9079-4D28-607C-6523-44728300BE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1" cy="63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1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DBF59-D493-A2F2-8236-E187C3BD63E2}"/>
              </a:ext>
            </a:extLst>
          </p:cNvPr>
          <p:cNvSpPr txBox="1"/>
          <p:nvPr/>
        </p:nvSpPr>
        <p:spPr>
          <a:xfrm>
            <a:off x="5198201" y="916176"/>
            <a:ext cx="17955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‘</a:t>
            </a:r>
            <a:r>
              <a:rPr lang="ko-KR" altLang="en-US" sz="2000" b="1" dirty="0">
                <a:solidFill>
                  <a:schemeClr val="tx1"/>
                </a:solidFill>
              </a:rPr>
              <a:t>싸 홈</a:t>
            </a:r>
            <a:r>
              <a:rPr lang="en-US" altLang="ko-KR" sz="2000" b="1" dirty="0">
                <a:solidFill>
                  <a:schemeClr val="tx1"/>
                </a:solidFill>
              </a:rPr>
              <a:t>’</a:t>
            </a:r>
            <a:r>
              <a:rPr lang="ko-KR" altLang="en-US" sz="2000" b="1" dirty="0">
                <a:solidFill>
                  <a:schemeClr val="tx1"/>
                </a:solidFill>
              </a:rPr>
              <a:t>의 </a:t>
            </a:r>
            <a:r>
              <a:rPr lang="ko-KR" altLang="en-US" sz="2000" b="1" dirty="0"/>
              <a:t>특징</a:t>
            </a:r>
          </a:p>
        </p:txBody>
      </p:sp>
      <p:pic>
        <p:nvPicPr>
          <p:cNvPr id="8" name="그림 7" descr="동전이(가) 표시된 사진&#10;&#10;자동 생성된 설명">
            <a:extLst>
              <a:ext uri="{FF2B5EF4-FFF2-40B4-BE49-F238E27FC236}">
                <a16:creationId xmlns:a16="http://schemas.microsoft.com/office/drawing/2014/main" id="{D6D8149F-C246-0C96-9D4F-F6BAE751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639" y="893141"/>
            <a:ext cx="409562" cy="409562"/>
          </a:xfrm>
          <a:prstGeom prst="rect">
            <a:avLst/>
          </a:prstGeom>
        </p:spPr>
      </p:pic>
      <p:pic>
        <p:nvPicPr>
          <p:cNvPr id="10" name="그림 9" descr="동전이(가) 표시된 사진&#10;&#10;자동 생성된 설명">
            <a:extLst>
              <a:ext uri="{FF2B5EF4-FFF2-40B4-BE49-F238E27FC236}">
                <a16:creationId xmlns:a16="http://schemas.microsoft.com/office/drawing/2014/main" id="{F3753617-5F70-C5C6-E30F-F604A2653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799" y="895149"/>
            <a:ext cx="409562" cy="409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498318-E424-0BF7-5A86-9E052DB9B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9" y="1422400"/>
            <a:ext cx="10248502" cy="43820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5209B-6633-8466-D3EC-D0C82D3BE1C4}"/>
              </a:ext>
            </a:extLst>
          </p:cNvPr>
          <p:cNvSpPr/>
          <p:nvPr/>
        </p:nvSpPr>
        <p:spPr>
          <a:xfrm>
            <a:off x="1025236" y="1476026"/>
            <a:ext cx="10141527" cy="42588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9" name="그림 8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97F2C009-0A0B-476F-D878-2645FD4CD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98B2AD-FB58-CD2C-02E2-A16660598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29138" y="4441280"/>
            <a:ext cx="2353061" cy="29260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8EC6A4-7F9D-31BC-E311-3385AF46D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951" y="5968992"/>
            <a:ext cx="324687" cy="314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D405C-2540-C213-8549-11694E3899D2}"/>
              </a:ext>
            </a:extLst>
          </p:cNvPr>
          <p:cNvSpPr txBox="1"/>
          <p:nvPr/>
        </p:nvSpPr>
        <p:spPr>
          <a:xfrm>
            <a:off x="919997" y="337379"/>
            <a:ext cx="271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요소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BBCB32-55CD-96EA-9AD9-B4CD66BDA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06710"/>
            <a:ext cx="2254543" cy="5348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5024E46-692F-45E8-A5C5-606D94A92E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1" cy="631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527A1E-6564-2B70-EBD8-4F7BDDFD964A}"/>
              </a:ext>
            </a:extLst>
          </p:cNvPr>
          <p:cNvSpPr txBox="1"/>
          <p:nvPr/>
        </p:nvSpPr>
        <p:spPr>
          <a:xfrm>
            <a:off x="1025236" y="1441236"/>
            <a:ext cx="10141527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가챠 시스템을 이용해 다양한 재료를 얻고 이를 통한 조합 도술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공용 도술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획득 및 장착</a:t>
            </a:r>
            <a:endParaRPr lang="en-US" altLang="ko-KR" dirty="0"/>
          </a:p>
          <a:p>
            <a:endParaRPr lang="en-US" altLang="ko-KR" sz="800" dirty="0"/>
          </a:p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다양한 재료</a:t>
            </a:r>
            <a:r>
              <a:rPr lang="en-US" altLang="ko-KR" sz="1000" dirty="0"/>
              <a:t>(ex/ </a:t>
            </a:r>
            <a:r>
              <a:rPr lang="ko-KR" altLang="en-US" sz="1000" dirty="0" err="1"/>
              <a:t>흑수정</a:t>
            </a:r>
            <a:r>
              <a:rPr lang="en-US" altLang="ko-KR" sz="1000" dirty="0"/>
              <a:t>, </a:t>
            </a:r>
            <a:r>
              <a:rPr lang="ko-KR" altLang="en-US" sz="1000" dirty="0"/>
              <a:t>검의 조각</a:t>
            </a:r>
            <a:r>
              <a:rPr lang="en-US" altLang="ko-KR" sz="1000" dirty="0"/>
              <a:t>, </a:t>
            </a:r>
            <a:r>
              <a:rPr lang="ko-KR" altLang="en-US" sz="1000" dirty="0"/>
              <a:t>달의 조각 등</a:t>
            </a:r>
            <a:r>
              <a:rPr lang="en-US" altLang="ko-KR" sz="1000" dirty="0"/>
              <a:t>) </a:t>
            </a:r>
            <a:r>
              <a:rPr lang="ko-KR" altLang="en-US" dirty="0"/>
              <a:t>를 통한 도술의 조합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조합된 스킬은 용병들이 들고 있는 무기에 맞춰 장착 가능 </a:t>
            </a:r>
            <a:r>
              <a:rPr lang="en-US" altLang="ko-KR" sz="1000" dirty="0"/>
              <a:t>(ex/ </a:t>
            </a:r>
            <a:r>
              <a:rPr lang="ko-KR" altLang="en-US" sz="1000" dirty="0"/>
              <a:t>검을 들고 있는 직업은 검의 조각이 들어간 스킬만 장착 가능</a:t>
            </a:r>
            <a:r>
              <a:rPr lang="en-US" altLang="ko-KR" sz="1000" dirty="0"/>
              <a:t>)</a:t>
            </a:r>
          </a:p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조합 스킬은 </a:t>
            </a:r>
            <a:r>
              <a:rPr lang="en-US" altLang="ko-KR" dirty="0"/>
              <a:t>1</a:t>
            </a:r>
            <a:r>
              <a:rPr lang="ko-KR" altLang="en-US" dirty="0"/>
              <a:t>회성이며 깨기 어려운 스테이지의 클리어에 도움을 준다</a:t>
            </a:r>
            <a:r>
              <a:rPr lang="en-US" altLang="ko-KR" dirty="0"/>
              <a:t>.</a:t>
            </a:r>
          </a:p>
          <a:p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dirty="0"/>
              <a:t>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도트형 게임</a:t>
            </a:r>
            <a:endParaRPr lang="en-US" altLang="ko-KR" dirty="0"/>
          </a:p>
          <a:p>
            <a:endParaRPr lang="en-US" altLang="ko-KR" sz="800" dirty="0"/>
          </a:p>
          <a:p>
            <a:r>
              <a:rPr lang="en-US" altLang="ko-KR" dirty="0"/>
              <a:t> </a:t>
            </a:r>
            <a:r>
              <a:rPr lang="ko-KR" altLang="en-US" dirty="0"/>
              <a:t>최근 고전감성을 그리워하는 유저들이 늘고 있는 추세</a:t>
            </a:r>
            <a:endParaRPr lang="en-US" altLang="ko-KR" dirty="0"/>
          </a:p>
          <a:p>
            <a:r>
              <a:rPr lang="ko-KR" altLang="en-US" dirty="0"/>
              <a:t> 이런 유저들에게 향수를 느낄 수 있게 해주고 반가워할 수 있는 도트 감성의 게임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전략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시뮬레이션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게임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다양한 전략을 구상해 전투에 돌입하고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시시각각 변하는 전투를 유리하게 이끌 수 있도록</a:t>
            </a:r>
            <a:r>
              <a:rPr lang="en-US" altLang="ko-KR" dirty="0"/>
              <a:t> </a:t>
            </a:r>
            <a:r>
              <a:rPr lang="ko-KR" altLang="en-US" dirty="0"/>
              <a:t>적재적소에 공용 도술 사용</a:t>
            </a:r>
            <a:endParaRPr lang="en-US" altLang="ko-KR" dirty="0"/>
          </a:p>
          <a:p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696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1DBF59-D493-A2F2-8236-E187C3BD63E2}"/>
              </a:ext>
            </a:extLst>
          </p:cNvPr>
          <p:cNvSpPr txBox="1"/>
          <p:nvPr/>
        </p:nvSpPr>
        <p:spPr>
          <a:xfrm>
            <a:off x="4527310" y="916176"/>
            <a:ext cx="3137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‘</a:t>
            </a:r>
            <a:r>
              <a:rPr lang="ko-KR" altLang="en-US" sz="2000" b="1" dirty="0">
                <a:solidFill>
                  <a:schemeClr val="tx1"/>
                </a:solidFill>
              </a:rPr>
              <a:t>싸 홈</a:t>
            </a:r>
            <a:r>
              <a:rPr lang="en-US" altLang="ko-KR" sz="2000" b="1" dirty="0">
                <a:solidFill>
                  <a:schemeClr val="tx1"/>
                </a:solidFill>
              </a:rPr>
              <a:t>’</a:t>
            </a:r>
            <a:r>
              <a:rPr lang="ko-KR" altLang="en-US" sz="2000" b="1" dirty="0">
                <a:solidFill>
                  <a:schemeClr val="tx1"/>
                </a:solidFill>
              </a:rPr>
              <a:t>의 </a:t>
            </a:r>
            <a:r>
              <a:rPr lang="ko-KR" altLang="en-US" sz="2000" b="1" dirty="0"/>
              <a:t>장점과 재미요소</a:t>
            </a:r>
          </a:p>
        </p:txBody>
      </p:sp>
      <p:pic>
        <p:nvPicPr>
          <p:cNvPr id="8" name="그림 7" descr="동전이(가) 표시된 사진&#10;&#10;자동 생성된 설명">
            <a:extLst>
              <a:ext uri="{FF2B5EF4-FFF2-40B4-BE49-F238E27FC236}">
                <a16:creationId xmlns:a16="http://schemas.microsoft.com/office/drawing/2014/main" id="{D6D8149F-C246-0C96-9D4F-F6BAE751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47" y="913350"/>
            <a:ext cx="409562" cy="409562"/>
          </a:xfrm>
          <a:prstGeom prst="rect">
            <a:avLst/>
          </a:prstGeom>
        </p:spPr>
      </p:pic>
      <p:pic>
        <p:nvPicPr>
          <p:cNvPr id="10" name="그림 9" descr="동전이(가) 표시된 사진&#10;&#10;자동 생성된 설명">
            <a:extLst>
              <a:ext uri="{FF2B5EF4-FFF2-40B4-BE49-F238E27FC236}">
                <a16:creationId xmlns:a16="http://schemas.microsoft.com/office/drawing/2014/main" id="{F3753617-5F70-C5C6-E30F-F604A2653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91" y="913350"/>
            <a:ext cx="409562" cy="409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498318-E424-0BF7-5A86-9E052DB9B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9" y="1422400"/>
            <a:ext cx="10248502" cy="43820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5209B-6633-8466-D3EC-D0C82D3BE1C4}"/>
              </a:ext>
            </a:extLst>
          </p:cNvPr>
          <p:cNvSpPr/>
          <p:nvPr/>
        </p:nvSpPr>
        <p:spPr>
          <a:xfrm>
            <a:off x="1025236" y="1476026"/>
            <a:ext cx="10141527" cy="42588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9" name="그림 8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97F2C009-0A0B-476F-D878-2645FD4CD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98B2AD-FB58-CD2C-02E2-A16660598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29138" y="4441280"/>
            <a:ext cx="2353061" cy="29260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8EC6A4-7F9D-31BC-E311-3385AF46D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951" y="5968992"/>
            <a:ext cx="324687" cy="314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D405C-2540-C213-8549-11694E3899D2}"/>
              </a:ext>
            </a:extLst>
          </p:cNvPr>
          <p:cNvSpPr txBox="1"/>
          <p:nvPr/>
        </p:nvSpPr>
        <p:spPr>
          <a:xfrm>
            <a:off x="919997" y="337379"/>
            <a:ext cx="271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요소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BBCB32-55CD-96EA-9AD9-B4CD66BDA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06710"/>
            <a:ext cx="2254543" cy="5348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5024E46-692F-45E8-A5C5-606D94A92E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1" cy="631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527A1E-6564-2B70-EBD8-4F7BDDFD964A}"/>
              </a:ext>
            </a:extLst>
          </p:cNvPr>
          <p:cNvSpPr txBox="1"/>
          <p:nvPr/>
        </p:nvSpPr>
        <p:spPr>
          <a:xfrm>
            <a:off x="1025236" y="1441236"/>
            <a:ext cx="10141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ko-KR" altLang="en-US" dirty="0"/>
              <a:t>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각 캐릭터의 자유로운 능력치 분배</a:t>
            </a:r>
            <a:endParaRPr lang="en-US" altLang="ko-KR" dirty="0"/>
          </a:p>
          <a:p>
            <a:endParaRPr lang="en-US" altLang="ko-KR" sz="800" dirty="0"/>
          </a:p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가챠 시스템을 통해 얻은 능력치 포인트를 이용해</a:t>
            </a:r>
            <a:endParaRPr lang="en-US" altLang="ko-KR" dirty="0"/>
          </a:p>
          <a:p>
            <a:r>
              <a:rPr lang="ko-KR" altLang="en-US" dirty="0"/>
              <a:t> 각 캐릭터마다 특성에 맞게 능력치를 올려 캐릭터 강화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다양한 용병과 공용 스킬을 활용한 창의성 있는 조합의 전투 플레이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800" b="1" dirty="0"/>
              <a:t> 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명의 다양한 용병과 </a:t>
            </a:r>
            <a:r>
              <a:rPr lang="en-US" altLang="ko-KR" dirty="0"/>
              <a:t>36</a:t>
            </a:r>
            <a:r>
              <a:rPr lang="ko-KR" altLang="en-US" dirty="0"/>
              <a:t>가지의 공용 도술들을 고려하여</a:t>
            </a:r>
            <a:endParaRPr lang="en-US" altLang="ko-KR" dirty="0"/>
          </a:p>
          <a:p>
            <a:r>
              <a:rPr lang="ko-KR" altLang="en-US" dirty="0"/>
              <a:t> 수 많은 선택지의 조합 중 창의성 넘치는 조합으로 스테이지를 클리어 할 수 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 </a:t>
            </a:r>
          </a:p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스테이지 클리어 시 성취감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800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점점 더 어려워지는 스테이지에 막힘이 왔을 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플레이어가 전략 구상한 조합으로</a:t>
            </a:r>
            <a:r>
              <a:rPr lang="en-US" altLang="ko-KR" dirty="0"/>
              <a:t> </a:t>
            </a:r>
            <a:r>
              <a:rPr lang="ko-KR" altLang="en-US" dirty="0"/>
              <a:t>승리 했을 때의</a:t>
            </a:r>
            <a:r>
              <a:rPr lang="en-US" altLang="ko-KR" dirty="0"/>
              <a:t> </a:t>
            </a:r>
            <a:r>
              <a:rPr lang="ko-KR" altLang="en-US" dirty="0"/>
              <a:t>성취감을 가질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215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AF700A-54A4-3343-A661-5FBCAC424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3" y="1553186"/>
            <a:ext cx="10958271" cy="37355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F46929-A360-F003-2EF0-5D947ED214C9}"/>
              </a:ext>
            </a:extLst>
          </p:cNvPr>
          <p:cNvSpPr/>
          <p:nvPr/>
        </p:nvSpPr>
        <p:spPr>
          <a:xfrm>
            <a:off x="689751" y="1588341"/>
            <a:ext cx="10843887" cy="36413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F5756-24F8-03B3-7E2B-72BD23052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97" y="2040383"/>
            <a:ext cx="5313440" cy="2830040"/>
          </a:xfrm>
          <a:prstGeom prst="rect">
            <a:avLst/>
          </a:prstGeom>
        </p:spPr>
      </p:pic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9" name="그림 8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97F2C009-0A0B-476F-D878-2645FD4C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B8A3BEF-D3E0-5C30-E858-35628E778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06710"/>
            <a:ext cx="2789380" cy="4571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230FBF2-3272-C633-D963-ABC5451FD855}"/>
              </a:ext>
            </a:extLst>
          </p:cNvPr>
          <p:cNvSpPr txBox="1"/>
          <p:nvPr/>
        </p:nvSpPr>
        <p:spPr>
          <a:xfrm>
            <a:off x="716881" y="1707349"/>
            <a:ext cx="246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단계별 공략 스테이지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B78302-E4EF-8862-D5FB-08F9E623D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66" y="2092790"/>
            <a:ext cx="5186258" cy="2729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6359BB-44EF-ABB9-7BCD-3B982376097C}"/>
              </a:ext>
            </a:extLst>
          </p:cNvPr>
          <p:cNvSpPr txBox="1"/>
          <p:nvPr/>
        </p:nvSpPr>
        <p:spPr>
          <a:xfrm>
            <a:off x="692236" y="3110112"/>
            <a:ext cx="5269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스테이지 별로 값을 주어</a:t>
            </a:r>
            <a:r>
              <a:rPr lang="en-US" altLang="ko-KR" dirty="0"/>
              <a:t> </a:t>
            </a:r>
            <a:r>
              <a:rPr lang="en-US" altLang="ko-KR" dirty="0" err="1"/>
              <a:t>PlayerPrefs</a:t>
            </a:r>
            <a:r>
              <a:rPr lang="ko-KR" altLang="en-US" dirty="0"/>
              <a:t>에 저장하여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스테이지를 순차적으로 클리어 할 수 있게 설정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0800D-3FC3-E45E-6F39-868DF56243CE}"/>
              </a:ext>
            </a:extLst>
          </p:cNvPr>
          <p:cNvSpPr txBox="1"/>
          <p:nvPr/>
        </p:nvSpPr>
        <p:spPr>
          <a:xfrm>
            <a:off x="919997" y="337379"/>
            <a:ext cx="271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게임 내용 </a:t>
            </a:r>
          </a:p>
        </p:txBody>
      </p:sp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id="{AF4C1D66-967C-14AE-BD52-ACE5D4C3B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4134" y="4978086"/>
            <a:ext cx="1828387" cy="2064309"/>
          </a:xfrm>
          <a:prstGeom prst="rect">
            <a:avLst/>
          </a:prstGeom>
        </p:spPr>
      </p:pic>
      <p:pic>
        <p:nvPicPr>
          <p:cNvPr id="10" name="그림 9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AFAB8CA1-CAA0-6E3C-7368-121F4B673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5287617"/>
            <a:ext cx="323830" cy="313514"/>
          </a:xfrm>
          <a:prstGeom prst="rect">
            <a:avLst/>
          </a:prstGeom>
        </p:spPr>
      </p:pic>
      <p:pic>
        <p:nvPicPr>
          <p:cNvPr id="12" name="그림 11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D3D27F51-94A5-047B-EA7B-2394C3C79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348" y="5287617"/>
            <a:ext cx="323830" cy="3135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77BE6B-61C7-B5A3-28EF-C77FBC640A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1" cy="631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25563-EEF8-2435-F97E-C00D2AA9E6D2}"/>
              </a:ext>
            </a:extLst>
          </p:cNvPr>
          <p:cNvSpPr txBox="1"/>
          <p:nvPr/>
        </p:nvSpPr>
        <p:spPr>
          <a:xfrm>
            <a:off x="5048075" y="916176"/>
            <a:ext cx="2095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단계별 스테이지</a:t>
            </a:r>
          </a:p>
        </p:txBody>
      </p:sp>
      <p:pic>
        <p:nvPicPr>
          <p:cNvPr id="20" name="그림 19" descr="동전이(가) 표시된 사진&#10;&#10;자동 생성된 설명">
            <a:extLst>
              <a:ext uri="{FF2B5EF4-FFF2-40B4-BE49-F238E27FC236}">
                <a16:creationId xmlns:a16="http://schemas.microsoft.com/office/drawing/2014/main" id="{BDC45C56-1979-DC8F-BA92-7084B85F4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13" y="911450"/>
            <a:ext cx="409562" cy="409562"/>
          </a:xfrm>
          <a:prstGeom prst="rect">
            <a:avLst/>
          </a:prstGeom>
        </p:spPr>
      </p:pic>
      <p:pic>
        <p:nvPicPr>
          <p:cNvPr id="22" name="그림 21" descr="동전이(가) 표시된 사진&#10;&#10;자동 생성된 설명">
            <a:extLst>
              <a:ext uri="{FF2B5EF4-FFF2-40B4-BE49-F238E27FC236}">
                <a16:creationId xmlns:a16="http://schemas.microsoft.com/office/drawing/2014/main" id="{60C21D44-1447-3A8A-FAF1-A13EA3A93C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26" y="916176"/>
            <a:ext cx="409562" cy="4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4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AF700A-54A4-3343-A661-5FBCAC424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3" y="1493542"/>
            <a:ext cx="10958271" cy="43227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F46929-A360-F003-2EF0-5D947ED214C9}"/>
              </a:ext>
            </a:extLst>
          </p:cNvPr>
          <p:cNvSpPr/>
          <p:nvPr/>
        </p:nvSpPr>
        <p:spPr>
          <a:xfrm>
            <a:off x="689751" y="1528697"/>
            <a:ext cx="10843887" cy="4243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F5756-24F8-03B3-7E2B-72BD23052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92" y="2395307"/>
            <a:ext cx="3687928" cy="2401718"/>
          </a:xfrm>
          <a:prstGeom prst="rect">
            <a:avLst/>
          </a:prstGeom>
        </p:spPr>
      </p:pic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9" name="그림 8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97F2C009-0A0B-476F-D878-2645FD4C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B8A3BEF-D3E0-5C30-E858-35628E778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06710"/>
            <a:ext cx="2789380" cy="4571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230FBF2-3272-C633-D963-ABC5451FD855}"/>
              </a:ext>
            </a:extLst>
          </p:cNvPr>
          <p:cNvSpPr txBox="1"/>
          <p:nvPr/>
        </p:nvSpPr>
        <p:spPr>
          <a:xfrm>
            <a:off x="716881" y="1647705"/>
            <a:ext cx="246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캐릭터 정보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능력치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359BB-44EF-ABB9-7BCD-3B982376097C}"/>
              </a:ext>
            </a:extLst>
          </p:cNvPr>
          <p:cNvSpPr txBox="1"/>
          <p:nvPr/>
        </p:nvSpPr>
        <p:spPr>
          <a:xfrm>
            <a:off x="754981" y="2458050"/>
            <a:ext cx="205376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용병 능력치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_</a:t>
            </a:r>
            <a:r>
              <a:rPr lang="en-US" altLang="ko-KR" sz="1600" dirty="0" err="1"/>
              <a:t>unitAT</a:t>
            </a:r>
            <a:r>
              <a:rPr lang="en-US" altLang="ko-KR" sz="1600" dirty="0"/>
              <a:t> ( </a:t>
            </a:r>
            <a:r>
              <a:rPr lang="ko-KR" altLang="en-US" sz="1600" dirty="0"/>
              <a:t>근력 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_</a:t>
            </a:r>
            <a:r>
              <a:rPr lang="en-US" altLang="ko-KR" sz="1600" dirty="0" err="1"/>
              <a:t>unitAP</a:t>
            </a:r>
            <a:r>
              <a:rPr lang="en-US" altLang="ko-KR" sz="1600" dirty="0"/>
              <a:t> ( </a:t>
            </a:r>
            <a:r>
              <a:rPr lang="ko-KR" altLang="en-US" sz="1600" dirty="0"/>
              <a:t>지력</a:t>
            </a:r>
            <a:r>
              <a:rPr lang="en-US" altLang="ko-KR" sz="1600" dirty="0"/>
              <a:t> )</a:t>
            </a:r>
          </a:p>
          <a:p>
            <a:r>
              <a:rPr lang="en-US" altLang="ko-KR" sz="1600" dirty="0"/>
              <a:t>_</a:t>
            </a:r>
            <a:r>
              <a:rPr lang="en-US" altLang="ko-KR" sz="1600" dirty="0" err="1"/>
              <a:t>unitAS</a:t>
            </a:r>
            <a:r>
              <a:rPr lang="en-US" altLang="ko-KR" sz="1600" dirty="0"/>
              <a:t> ( </a:t>
            </a:r>
            <a:r>
              <a:rPr lang="ko-KR" altLang="en-US" sz="1600" dirty="0"/>
              <a:t>공격속도 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_</a:t>
            </a:r>
            <a:r>
              <a:rPr lang="en-US" altLang="ko-KR" sz="1600" dirty="0" err="1"/>
              <a:t>unitAR</a:t>
            </a:r>
            <a:r>
              <a:rPr lang="en-US" altLang="ko-KR" sz="1600" dirty="0"/>
              <a:t> ( </a:t>
            </a:r>
            <a:r>
              <a:rPr lang="ko-KR" altLang="en-US" sz="1600" dirty="0"/>
              <a:t>공격범위 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_</a:t>
            </a:r>
            <a:r>
              <a:rPr lang="en-US" altLang="ko-KR" sz="1600" dirty="0" err="1"/>
              <a:t>unitHP</a:t>
            </a:r>
            <a:r>
              <a:rPr lang="en-US" altLang="ko-KR" sz="1600" dirty="0"/>
              <a:t> ( </a:t>
            </a:r>
            <a:r>
              <a:rPr lang="ko-KR" altLang="en-US" sz="1600" dirty="0"/>
              <a:t>체력 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_</a:t>
            </a:r>
            <a:r>
              <a:rPr lang="en-US" altLang="ko-KR" sz="1600" dirty="0" err="1"/>
              <a:t>unitMP</a:t>
            </a:r>
            <a:r>
              <a:rPr lang="en-US" altLang="ko-KR" sz="1600" dirty="0"/>
              <a:t> ( </a:t>
            </a:r>
            <a:r>
              <a:rPr lang="ko-KR" altLang="en-US" sz="1600" dirty="0"/>
              <a:t>마력 </a:t>
            </a:r>
            <a:r>
              <a:rPr lang="en-US" altLang="ko-KR" sz="1600" dirty="0"/>
              <a:t>)</a:t>
            </a:r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0800D-3FC3-E45E-6F39-868DF56243CE}"/>
              </a:ext>
            </a:extLst>
          </p:cNvPr>
          <p:cNvSpPr txBox="1"/>
          <p:nvPr/>
        </p:nvSpPr>
        <p:spPr>
          <a:xfrm>
            <a:off x="919997" y="337379"/>
            <a:ext cx="271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게임 내용 </a:t>
            </a:r>
          </a:p>
        </p:txBody>
      </p:sp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id="{AF4C1D66-967C-14AE-BD52-ACE5D4C3B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4134" y="4978086"/>
            <a:ext cx="1828387" cy="2064309"/>
          </a:xfrm>
          <a:prstGeom prst="rect">
            <a:avLst/>
          </a:prstGeom>
        </p:spPr>
      </p:pic>
      <p:pic>
        <p:nvPicPr>
          <p:cNvPr id="10" name="그림 9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AFAB8CA1-CAA0-6E3C-7368-121F4B673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5287617"/>
            <a:ext cx="323830" cy="313514"/>
          </a:xfrm>
          <a:prstGeom prst="rect">
            <a:avLst/>
          </a:prstGeom>
        </p:spPr>
      </p:pic>
      <p:pic>
        <p:nvPicPr>
          <p:cNvPr id="12" name="그림 11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D3D27F51-94A5-047B-EA7B-2394C3C79D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348" y="5287617"/>
            <a:ext cx="323830" cy="3135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77BE6B-61C7-B5A3-28EF-C77FBC640A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1" cy="6317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A0B976-C7E6-76A0-8ACF-CDDB349F8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0419" y="2458050"/>
            <a:ext cx="3562350" cy="2286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5C97837-3CE5-96F1-425F-87401B705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49" y="3529495"/>
            <a:ext cx="1676107" cy="12497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BE2DEB-2C9B-499E-A177-CB510A081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825" y="3582470"/>
            <a:ext cx="1555944" cy="11615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D4250A-4244-2191-3D87-F6DDCCA67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5" y="2395307"/>
            <a:ext cx="4045553" cy="24017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6111A0-D336-CDE8-752E-969BA7C654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3245" y="2464615"/>
            <a:ext cx="3954608" cy="2269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42C7ED-D694-E514-9BEC-76AB2B4AD3E3}"/>
              </a:ext>
            </a:extLst>
          </p:cNvPr>
          <p:cNvSpPr txBox="1"/>
          <p:nvPr/>
        </p:nvSpPr>
        <p:spPr>
          <a:xfrm>
            <a:off x="3234693" y="4910510"/>
            <a:ext cx="368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아군 캐릭터는 </a:t>
            </a:r>
            <a:r>
              <a:rPr lang="en-US" altLang="ko-KR" dirty="0"/>
              <a:t>Xml</a:t>
            </a:r>
            <a:r>
              <a:rPr lang="ko-KR" altLang="en-US" dirty="0"/>
              <a:t>을 활용하여</a:t>
            </a:r>
            <a:endParaRPr lang="en-US" altLang="ko-KR" dirty="0"/>
          </a:p>
          <a:p>
            <a:r>
              <a:rPr lang="ko-KR" altLang="en-US" dirty="0"/>
              <a:t>저장된 능력치를 불러옴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B3BBA-44A2-5F59-E1A0-525C84423915}"/>
              </a:ext>
            </a:extLst>
          </p:cNvPr>
          <p:cNvSpPr txBox="1"/>
          <p:nvPr/>
        </p:nvSpPr>
        <p:spPr>
          <a:xfrm>
            <a:off x="7258651" y="4910510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적군 캐릭터는 각 스테이지 마다</a:t>
            </a:r>
            <a:endParaRPr lang="en-US" altLang="ko-KR" dirty="0"/>
          </a:p>
          <a:p>
            <a:r>
              <a:rPr lang="ko-KR" altLang="en-US" dirty="0"/>
              <a:t>난이도에 맞게 값을 정해 놓음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76AA9-8791-7C1C-16C0-D822B4CC645B}"/>
              </a:ext>
            </a:extLst>
          </p:cNvPr>
          <p:cNvSpPr txBox="1"/>
          <p:nvPr/>
        </p:nvSpPr>
        <p:spPr>
          <a:xfrm>
            <a:off x="5303653" y="916176"/>
            <a:ext cx="1584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/>
              <a:t>캐릭터 정보</a:t>
            </a:r>
            <a:endParaRPr lang="ko-KR" altLang="en-US" sz="2000" b="1" dirty="0"/>
          </a:p>
        </p:txBody>
      </p:sp>
      <p:pic>
        <p:nvPicPr>
          <p:cNvPr id="32" name="그림 31" descr="동전이(가) 표시된 사진&#10;&#10;자동 생성된 설명">
            <a:extLst>
              <a:ext uri="{FF2B5EF4-FFF2-40B4-BE49-F238E27FC236}">
                <a16:creationId xmlns:a16="http://schemas.microsoft.com/office/drawing/2014/main" id="{640DB976-5A3F-E249-1444-36C3F102C4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91" y="918205"/>
            <a:ext cx="409562" cy="409562"/>
          </a:xfrm>
          <a:prstGeom prst="rect">
            <a:avLst/>
          </a:prstGeom>
        </p:spPr>
      </p:pic>
      <p:pic>
        <p:nvPicPr>
          <p:cNvPr id="36" name="그림 35" descr="동전이(가) 표시된 사진&#10;&#10;자동 생성된 설명">
            <a:extLst>
              <a:ext uri="{FF2B5EF4-FFF2-40B4-BE49-F238E27FC236}">
                <a16:creationId xmlns:a16="http://schemas.microsoft.com/office/drawing/2014/main" id="{475EF1E3-2C90-A7EE-1B04-2942A346BC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44" y="918205"/>
            <a:ext cx="409562" cy="4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9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AF700A-54A4-3343-A661-5FBCAC424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3" y="1483611"/>
            <a:ext cx="10958271" cy="39714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F46929-A360-F003-2EF0-5D947ED214C9}"/>
              </a:ext>
            </a:extLst>
          </p:cNvPr>
          <p:cNvSpPr/>
          <p:nvPr/>
        </p:nvSpPr>
        <p:spPr>
          <a:xfrm>
            <a:off x="689751" y="1537816"/>
            <a:ext cx="10843887" cy="3837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F5756-24F8-03B3-7E2B-72BD23052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97" y="2056533"/>
            <a:ext cx="5269712" cy="2830040"/>
          </a:xfrm>
          <a:prstGeom prst="rect">
            <a:avLst/>
          </a:prstGeom>
        </p:spPr>
      </p:pic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9" name="그림 8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97F2C009-0A0B-476F-D878-2645FD4CD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B8A3BEF-D3E0-5C30-E858-35628E778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06710"/>
            <a:ext cx="2789380" cy="4571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230FBF2-3272-C633-D963-ABC5451FD855}"/>
              </a:ext>
            </a:extLst>
          </p:cNvPr>
          <p:cNvSpPr txBox="1"/>
          <p:nvPr/>
        </p:nvSpPr>
        <p:spPr>
          <a:xfrm>
            <a:off x="716881" y="1637774"/>
            <a:ext cx="495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전투 돌입 전 용병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0800D-3FC3-E45E-6F39-868DF56243CE}"/>
              </a:ext>
            </a:extLst>
          </p:cNvPr>
          <p:cNvSpPr txBox="1"/>
          <p:nvPr/>
        </p:nvSpPr>
        <p:spPr>
          <a:xfrm>
            <a:off x="919997" y="337379"/>
            <a:ext cx="271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게임 내용 </a:t>
            </a:r>
          </a:p>
        </p:txBody>
      </p:sp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id="{AF4C1D66-967C-14AE-BD52-ACE5D4C3B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4134" y="4978086"/>
            <a:ext cx="1828387" cy="2064309"/>
          </a:xfrm>
          <a:prstGeom prst="rect">
            <a:avLst/>
          </a:prstGeom>
        </p:spPr>
      </p:pic>
      <p:pic>
        <p:nvPicPr>
          <p:cNvPr id="10" name="그림 9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AFAB8CA1-CAA0-6E3C-7368-121F4B6736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5287617"/>
            <a:ext cx="323830" cy="313514"/>
          </a:xfrm>
          <a:prstGeom prst="rect">
            <a:avLst/>
          </a:prstGeom>
        </p:spPr>
      </p:pic>
      <p:pic>
        <p:nvPicPr>
          <p:cNvPr id="12" name="그림 11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D3D27F51-94A5-047B-EA7B-2394C3C79D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348" y="5287617"/>
            <a:ext cx="323830" cy="3135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77BE6B-61C7-B5A3-28EF-C77FBC640A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1" cy="631701"/>
          </a:xfrm>
          <a:prstGeom prst="rect">
            <a:avLst/>
          </a:prstGeom>
        </p:spPr>
      </p:pic>
      <p:pic>
        <p:nvPicPr>
          <p:cNvPr id="11" name="용병 픽">
            <a:hlinkClick r:id="" action="ppaction://media"/>
            <a:extLst>
              <a:ext uri="{FF2B5EF4-FFF2-40B4-BE49-F238E27FC236}">
                <a16:creationId xmlns:a16="http://schemas.microsoft.com/office/drawing/2014/main" id="{4962FB21-DD5C-A583-FAFB-BCE8E15AE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37784" y="2127944"/>
            <a:ext cx="5075782" cy="2689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A48DFB-4265-1DA8-FF7F-9BEB32224293}"/>
              </a:ext>
            </a:extLst>
          </p:cNvPr>
          <p:cNvSpPr txBox="1"/>
          <p:nvPr/>
        </p:nvSpPr>
        <p:spPr>
          <a:xfrm>
            <a:off x="862231" y="2199424"/>
            <a:ext cx="49401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4vs4 </a:t>
            </a:r>
            <a:r>
              <a:rPr lang="ko-KR" altLang="en-US" dirty="0"/>
              <a:t>시스템으로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직업군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명의 용병 선택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 </a:t>
            </a:r>
            <a:r>
              <a:rPr lang="ko-KR" altLang="en-US" dirty="0" err="1"/>
              <a:t>직업군</a:t>
            </a:r>
            <a:r>
              <a:rPr lang="ko-KR" altLang="en-US" dirty="0"/>
              <a:t> 에서 </a:t>
            </a:r>
            <a:r>
              <a:rPr lang="en-US" altLang="ko-KR" dirty="0"/>
              <a:t> 1</a:t>
            </a:r>
            <a:r>
              <a:rPr lang="ko-KR" altLang="en-US" dirty="0"/>
              <a:t>개 고를 수 있게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스폰</a:t>
            </a:r>
            <a:r>
              <a:rPr lang="ko-KR" altLang="en-US" dirty="0"/>
              <a:t> 된 용병은</a:t>
            </a:r>
            <a:r>
              <a:rPr lang="en-US" altLang="ko-KR" dirty="0"/>
              <a:t> </a:t>
            </a:r>
            <a:r>
              <a:rPr lang="ko-KR" altLang="en-US" dirty="0"/>
              <a:t>랜덤 배치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761279-73A5-8CAA-7F2D-C22B1621AB55}"/>
              </a:ext>
            </a:extLst>
          </p:cNvPr>
          <p:cNvSpPr txBox="1"/>
          <p:nvPr/>
        </p:nvSpPr>
        <p:spPr>
          <a:xfrm>
            <a:off x="844313" y="4391423"/>
            <a:ext cx="488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특정 </a:t>
            </a:r>
            <a:r>
              <a:rPr lang="ko-KR" altLang="en-US" sz="1400" dirty="0" err="1"/>
              <a:t>직업군</a:t>
            </a:r>
            <a:r>
              <a:rPr lang="ko-KR" altLang="en-US" sz="1400" dirty="0"/>
              <a:t> 치우침 방지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1C01F1-E6D7-716A-4466-DB1D905DCAEC}"/>
              </a:ext>
            </a:extLst>
          </p:cNvPr>
          <p:cNvSpPr txBox="1"/>
          <p:nvPr/>
        </p:nvSpPr>
        <p:spPr>
          <a:xfrm>
            <a:off x="844313" y="4631157"/>
            <a:ext cx="612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전략적 시뮬레이션을 목표로 하는 만큼 다양한 조합 식 고려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684B51-F683-8F44-CD08-45FD7EC91CD6}"/>
              </a:ext>
            </a:extLst>
          </p:cNvPr>
          <p:cNvSpPr txBox="1"/>
          <p:nvPr/>
        </p:nvSpPr>
        <p:spPr>
          <a:xfrm>
            <a:off x="5270551" y="916176"/>
            <a:ext cx="1650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/>
              <a:t>용병 선택 창</a:t>
            </a:r>
            <a:endParaRPr lang="ko-KR" altLang="en-US" sz="2000" b="1" dirty="0"/>
          </a:p>
        </p:txBody>
      </p:sp>
      <p:pic>
        <p:nvPicPr>
          <p:cNvPr id="22" name="그림 21" descr="동전이(가) 표시된 사진&#10;&#10;자동 생성된 설명">
            <a:extLst>
              <a:ext uri="{FF2B5EF4-FFF2-40B4-BE49-F238E27FC236}">
                <a16:creationId xmlns:a16="http://schemas.microsoft.com/office/drawing/2014/main" id="{49013BC0-5FCC-6530-9199-A94CE91FB5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89" y="911450"/>
            <a:ext cx="409562" cy="409562"/>
          </a:xfrm>
          <a:prstGeom prst="rect">
            <a:avLst/>
          </a:prstGeom>
        </p:spPr>
      </p:pic>
      <p:pic>
        <p:nvPicPr>
          <p:cNvPr id="23" name="그림 22" descr="동전이(가) 표시된 사진&#10;&#10;자동 생성된 설명">
            <a:extLst>
              <a:ext uri="{FF2B5EF4-FFF2-40B4-BE49-F238E27FC236}">
                <a16:creationId xmlns:a16="http://schemas.microsoft.com/office/drawing/2014/main" id="{C4F97D53-F24A-E660-F09E-9EEE033C1D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50" y="927991"/>
            <a:ext cx="409562" cy="4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E6DA7C-8504-983A-643F-49966EC65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20" y="1012824"/>
            <a:ext cx="9397761" cy="49369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272CCC7-613E-6AD1-C7C1-CCC87CB0D843}"/>
              </a:ext>
            </a:extLst>
          </p:cNvPr>
          <p:cNvSpPr/>
          <p:nvPr/>
        </p:nvSpPr>
        <p:spPr>
          <a:xfrm>
            <a:off x="1446167" y="1037876"/>
            <a:ext cx="9299666" cy="48760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DB0799-5075-C04C-145D-AC976528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821" y="1076043"/>
            <a:ext cx="3336993" cy="4788510"/>
          </a:xfrm>
          <a:prstGeom prst="rect">
            <a:avLst/>
          </a:prstGeom>
        </p:spPr>
      </p:pic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9" name="그림 8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97F2C009-0A0B-476F-D878-2645FD4CD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4" name="그림 3" descr="장난감이(가) 표시된 사진&#10;&#10;자동 생성된 설명">
            <a:extLst>
              <a:ext uri="{FF2B5EF4-FFF2-40B4-BE49-F238E27FC236}">
                <a16:creationId xmlns:a16="http://schemas.microsoft.com/office/drawing/2014/main" id="{C7168596-F9E3-996B-2E69-F332A0E60C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4134" y="4978086"/>
            <a:ext cx="1828387" cy="2064309"/>
          </a:xfrm>
          <a:prstGeom prst="rect">
            <a:avLst/>
          </a:prstGeom>
        </p:spPr>
      </p:pic>
      <p:pic>
        <p:nvPicPr>
          <p:cNvPr id="8" name="그림 7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FCE9845B-0AC8-0E68-EBF0-387617F988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348" y="5287617"/>
            <a:ext cx="323830" cy="3135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859CF2-D433-9894-1DA9-B23FD855B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06710"/>
            <a:ext cx="2789380" cy="457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9BD9311-65BA-F9CC-B558-5F370FFDF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2107023"/>
            <a:ext cx="4881122" cy="2693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620854-47F6-3BC6-CB64-2B5677A5448E}"/>
              </a:ext>
            </a:extLst>
          </p:cNvPr>
          <p:cNvSpPr txBox="1"/>
          <p:nvPr/>
        </p:nvSpPr>
        <p:spPr>
          <a:xfrm>
            <a:off x="919997" y="337379"/>
            <a:ext cx="271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게임 내용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D4F0F1-F609-C741-A410-5C5F31B570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1" cy="6317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1E6064-B389-A086-5CE7-FB37EA43C5AD}"/>
              </a:ext>
            </a:extLst>
          </p:cNvPr>
          <p:cNvSpPr txBox="1"/>
          <p:nvPr/>
        </p:nvSpPr>
        <p:spPr>
          <a:xfrm>
            <a:off x="4834745" y="1076043"/>
            <a:ext cx="164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전투의 흐름도</a:t>
            </a:r>
          </a:p>
        </p:txBody>
      </p:sp>
      <p:pic>
        <p:nvPicPr>
          <p:cNvPr id="5" name="KakaoTalk_20220612_160716688">
            <a:hlinkClick r:id="" action="ppaction://media"/>
            <a:extLst>
              <a:ext uri="{FF2B5EF4-FFF2-40B4-BE49-F238E27FC236}">
                <a16:creationId xmlns:a16="http://schemas.microsoft.com/office/drawing/2014/main" id="{BDD0D62D-B909-646A-98D3-38AAE00F3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24524" y="2170977"/>
            <a:ext cx="4746350" cy="2554275"/>
          </a:xfrm>
          <a:prstGeom prst="rect">
            <a:avLst/>
          </a:prstGeom>
        </p:spPr>
      </p:pic>
      <p:pic>
        <p:nvPicPr>
          <p:cNvPr id="30" name="그림 29" descr="장난감이(가) 표시된 사진&#10;&#10;자동 생성된 설명">
            <a:extLst>
              <a:ext uri="{FF2B5EF4-FFF2-40B4-BE49-F238E27FC236}">
                <a16:creationId xmlns:a16="http://schemas.microsoft.com/office/drawing/2014/main" id="{25C81C7B-A11A-CDDA-8528-54FDC8B05E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88" y="5327374"/>
            <a:ext cx="1561691" cy="1715020"/>
          </a:xfrm>
          <a:prstGeom prst="rect">
            <a:avLst/>
          </a:prstGeom>
        </p:spPr>
      </p:pic>
      <p:pic>
        <p:nvPicPr>
          <p:cNvPr id="31" name="그림 30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75878AEE-F730-9000-9A2F-07B4F4C2D6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895" y="5668805"/>
            <a:ext cx="241041" cy="2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AF700A-54A4-3343-A661-5FBCAC424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3" y="1483611"/>
            <a:ext cx="10958271" cy="39714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F46929-A360-F003-2EF0-5D947ED214C9}"/>
              </a:ext>
            </a:extLst>
          </p:cNvPr>
          <p:cNvSpPr/>
          <p:nvPr/>
        </p:nvSpPr>
        <p:spPr>
          <a:xfrm>
            <a:off x="689751" y="1537816"/>
            <a:ext cx="10843887" cy="3837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F5756-24F8-03B3-7E2B-72BD23052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97" y="2056533"/>
            <a:ext cx="5269712" cy="2830040"/>
          </a:xfrm>
          <a:prstGeom prst="rect">
            <a:avLst/>
          </a:prstGeom>
        </p:spPr>
      </p:pic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9" name="그림 8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97F2C009-0A0B-476F-D878-2645FD4C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B8A3BEF-D3E0-5C30-E858-35628E778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06710"/>
            <a:ext cx="2789380" cy="4571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230FBF2-3272-C633-D963-ABC5451FD855}"/>
              </a:ext>
            </a:extLst>
          </p:cNvPr>
          <p:cNvSpPr txBox="1"/>
          <p:nvPr/>
        </p:nvSpPr>
        <p:spPr>
          <a:xfrm>
            <a:off x="716881" y="1637774"/>
            <a:ext cx="495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공용 도술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0800D-3FC3-E45E-6F39-868DF56243CE}"/>
              </a:ext>
            </a:extLst>
          </p:cNvPr>
          <p:cNvSpPr txBox="1"/>
          <p:nvPr/>
        </p:nvSpPr>
        <p:spPr>
          <a:xfrm>
            <a:off x="919997" y="337379"/>
            <a:ext cx="271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게임 내용 </a:t>
            </a:r>
          </a:p>
        </p:txBody>
      </p:sp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id="{AF4C1D66-967C-14AE-BD52-ACE5D4C3B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4134" y="4978086"/>
            <a:ext cx="1828387" cy="2064309"/>
          </a:xfrm>
          <a:prstGeom prst="rect">
            <a:avLst/>
          </a:prstGeom>
        </p:spPr>
      </p:pic>
      <p:pic>
        <p:nvPicPr>
          <p:cNvPr id="10" name="그림 9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AFAB8CA1-CAA0-6E3C-7368-121F4B673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5287617"/>
            <a:ext cx="323830" cy="313514"/>
          </a:xfrm>
          <a:prstGeom prst="rect">
            <a:avLst/>
          </a:prstGeom>
        </p:spPr>
      </p:pic>
      <p:pic>
        <p:nvPicPr>
          <p:cNvPr id="12" name="그림 11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D3D27F51-94A5-047B-EA7B-2394C3C79D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348" y="5287617"/>
            <a:ext cx="323830" cy="3135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77BE6B-61C7-B5A3-28EF-C77FBC640A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1" cy="6317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A48DFB-4265-1DA8-FF7F-9BEB32224293}"/>
              </a:ext>
            </a:extLst>
          </p:cNvPr>
          <p:cNvSpPr txBox="1"/>
          <p:nvPr/>
        </p:nvSpPr>
        <p:spPr>
          <a:xfrm>
            <a:off x="862231" y="2199424"/>
            <a:ext cx="494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캐릭터마다 </a:t>
            </a:r>
            <a:r>
              <a:rPr lang="en-US" altLang="ko-KR" dirty="0"/>
              <a:t>2</a:t>
            </a:r>
            <a:r>
              <a:rPr lang="ko-KR" altLang="en-US" dirty="0"/>
              <a:t>개의 공용 도술을 장착 시켜 라운드마다 각각 </a:t>
            </a:r>
            <a:r>
              <a:rPr lang="en-US" altLang="ko-KR" dirty="0"/>
              <a:t>1</a:t>
            </a:r>
            <a:r>
              <a:rPr lang="ko-KR" altLang="en-US" dirty="0"/>
              <a:t>회 사용할 수 있게 설정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1C01F1-E6D7-716A-4466-DB1D905DCAEC}"/>
              </a:ext>
            </a:extLst>
          </p:cNvPr>
          <p:cNvSpPr txBox="1"/>
          <p:nvPr/>
        </p:nvSpPr>
        <p:spPr>
          <a:xfrm>
            <a:off x="844313" y="4631157"/>
            <a:ext cx="612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 판 새로운 도술을 장착하여 다양한 조합 식 고려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684B51-F683-8F44-CD08-45FD7EC91CD6}"/>
              </a:ext>
            </a:extLst>
          </p:cNvPr>
          <p:cNvSpPr txBox="1"/>
          <p:nvPr/>
        </p:nvSpPr>
        <p:spPr>
          <a:xfrm>
            <a:off x="5270551" y="916176"/>
            <a:ext cx="1650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/>
              <a:t>공용 도술</a:t>
            </a:r>
          </a:p>
        </p:txBody>
      </p:sp>
      <p:pic>
        <p:nvPicPr>
          <p:cNvPr id="22" name="그림 21" descr="동전이(가) 표시된 사진&#10;&#10;자동 생성된 설명">
            <a:extLst>
              <a:ext uri="{FF2B5EF4-FFF2-40B4-BE49-F238E27FC236}">
                <a16:creationId xmlns:a16="http://schemas.microsoft.com/office/drawing/2014/main" id="{49013BC0-5FCC-6530-9199-A94CE91FB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89" y="911450"/>
            <a:ext cx="409562" cy="409562"/>
          </a:xfrm>
          <a:prstGeom prst="rect">
            <a:avLst/>
          </a:prstGeom>
        </p:spPr>
      </p:pic>
      <p:pic>
        <p:nvPicPr>
          <p:cNvPr id="23" name="그림 22" descr="동전이(가) 표시된 사진&#10;&#10;자동 생성된 설명">
            <a:extLst>
              <a:ext uri="{FF2B5EF4-FFF2-40B4-BE49-F238E27FC236}">
                <a16:creationId xmlns:a16="http://schemas.microsoft.com/office/drawing/2014/main" id="{C4F97D53-F24A-E660-F09E-9EEE033C1D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50" y="927991"/>
            <a:ext cx="409562" cy="4095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5AE247-D80D-4B1B-4F1D-FF0D149ED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5168" y="2138550"/>
            <a:ext cx="4974537" cy="26615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30A814-8DBF-2CBA-51A1-08BC0A2C4AA5}"/>
              </a:ext>
            </a:extLst>
          </p:cNvPr>
          <p:cNvSpPr txBox="1"/>
          <p:nvPr/>
        </p:nvSpPr>
        <p:spPr>
          <a:xfrm>
            <a:off x="844313" y="3086002"/>
            <a:ext cx="4940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종류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장착한 용병의 능력치를 소폭 올려주는 도술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장착한 용병이 가까운 적에게 데미지를 소폭 입히는 도술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1437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E4432E-FB22-EB93-4A3A-39D7ECAE5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9" y="1587324"/>
            <a:ext cx="10248502" cy="41341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67CDA6-D074-6E13-719F-3506823EBC81}"/>
              </a:ext>
            </a:extLst>
          </p:cNvPr>
          <p:cNvSpPr/>
          <p:nvPr/>
        </p:nvSpPr>
        <p:spPr>
          <a:xfrm>
            <a:off x="1025236" y="1633979"/>
            <a:ext cx="10141527" cy="40178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9" name="그림 8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5EA4D4F7-4213-99C1-8325-3F11B8F7D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11" name="그림 10" descr="장난감이(가) 표시된 사진&#10;&#10;자동 생성된 설명">
            <a:extLst>
              <a:ext uri="{FF2B5EF4-FFF2-40B4-BE49-F238E27FC236}">
                <a16:creationId xmlns:a16="http://schemas.microsoft.com/office/drawing/2014/main" id="{06935393-53FA-FE6D-0CB7-82E167E14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4134" y="4978086"/>
            <a:ext cx="1828387" cy="20643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8FB5E3-E26E-3EC9-7E7A-5790B21D44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1" cy="631701"/>
          </a:xfrm>
          <a:prstGeom prst="rect">
            <a:avLst/>
          </a:prstGeom>
        </p:spPr>
      </p:pic>
      <p:pic>
        <p:nvPicPr>
          <p:cNvPr id="44" name="그림 43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89C924FC-FF6F-24E1-86A2-8AF55F2AD8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348" y="5287617"/>
            <a:ext cx="323830" cy="3135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80E9E5C-DC73-9B40-8867-5002DCD0B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90" y="1833867"/>
            <a:ext cx="3124447" cy="17462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F81E35-5310-5DB9-E729-E3FDD22D8F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6090" y="3722704"/>
            <a:ext cx="3124447" cy="1746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15CBFE-5E7E-CD1E-A257-D3F1B4F23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06710"/>
            <a:ext cx="2789380" cy="45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85600-A4EE-15D7-7152-7DEC355473B6}"/>
              </a:ext>
            </a:extLst>
          </p:cNvPr>
          <p:cNvSpPr txBox="1"/>
          <p:nvPr/>
        </p:nvSpPr>
        <p:spPr>
          <a:xfrm>
            <a:off x="919997" y="337379"/>
            <a:ext cx="271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게임 내용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625E15-BC83-A92F-1754-F2F4CF3705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3831" y="1825891"/>
            <a:ext cx="3127389" cy="17462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4AFFDD-C0FD-4E03-6403-66239A85B8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4255" y="3722705"/>
            <a:ext cx="3129337" cy="174622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AB3CA00-9487-DF96-DBD2-31AD8D7C5B3A}"/>
              </a:ext>
            </a:extLst>
          </p:cNvPr>
          <p:cNvSpPr/>
          <p:nvPr/>
        </p:nvSpPr>
        <p:spPr>
          <a:xfrm>
            <a:off x="4495290" y="2546604"/>
            <a:ext cx="428625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3CB510B-6CD5-FF41-E6A3-0D44AE5624B0}"/>
              </a:ext>
            </a:extLst>
          </p:cNvPr>
          <p:cNvSpPr/>
          <p:nvPr/>
        </p:nvSpPr>
        <p:spPr>
          <a:xfrm>
            <a:off x="4485765" y="4443417"/>
            <a:ext cx="428625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8E7F7A-4068-D20F-5EB0-14BC7211B56D}"/>
              </a:ext>
            </a:extLst>
          </p:cNvPr>
          <p:cNvSpPr txBox="1"/>
          <p:nvPr/>
        </p:nvSpPr>
        <p:spPr>
          <a:xfrm>
            <a:off x="8270707" y="2159808"/>
            <a:ext cx="29457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번의 라운드 승리 시 </a:t>
            </a:r>
            <a:endParaRPr lang="en-US" altLang="ko-KR" dirty="0"/>
          </a:p>
          <a:p>
            <a:r>
              <a:rPr lang="ko-KR" altLang="en-US" dirty="0"/>
              <a:t>보상과 다음 라운드로 </a:t>
            </a:r>
            <a:endParaRPr lang="en-US" altLang="ko-KR" dirty="0"/>
          </a:p>
          <a:p>
            <a:r>
              <a:rPr lang="ko-KR" altLang="en-US" dirty="0"/>
              <a:t>갈 수 있는 조건이 주어짐</a:t>
            </a:r>
            <a:r>
              <a:rPr lang="en-US" altLang="ko-KR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A4A2C-1074-5475-D8FF-96E0F401A8C5}"/>
              </a:ext>
            </a:extLst>
          </p:cNvPr>
          <p:cNvSpPr txBox="1"/>
          <p:nvPr/>
        </p:nvSpPr>
        <p:spPr>
          <a:xfrm>
            <a:off x="8270707" y="4034961"/>
            <a:ext cx="29457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번의 라운드 패배 시 </a:t>
            </a:r>
            <a:endParaRPr lang="en-US" altLang="ko-KR" dirty="0"/>
          </a:p>
          <a:p>
            <a:r>
              <a:rPr lang="ko-KR" altLang="en-US" dirty="0"/>
              <a:t>어떠한 보상도 </a:t>
            </a:r>
            <a:endParaRPr lang="en-US" altLang="ko-KR" dirty="0"/>
          </a:p>
          <a:p>
            <a:r>
              <a:rPr lang="ko-KR" altLang="en-US" dirty="0"/>
              <a:t>지급 되지 않는다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C6254D-21AF-1535-9429-3C4D34230A77}"/>
              </a:ext>
            </a:extLst>
          </p:cNvPr>
          <p:cNvSpPr txBox="1"/>
          <p:nvPr/>
        </p:nvSpPr>
        <p:spPr>
          <a:xfrm>
            <a:off x="4505324" y="880539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A4F0B8-6A91-70D2-5D31-6D242FD7E924}"/>
              </a:ext>
            </a:extLst>
          </p:cNvPr>
          <p:cNvSpPr txBox="1"/>
          <p:nvPr/>
        </p:nvSpPr>
        <p:spPr>
          <a:xfrm>
            <a:off x="5275520" y="916176"/>
            <a:ext cx="1640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/>
              <a:t>전투의 흐름</a:t>
            </a:r>
          </a:p>
        </p:txBody>
      </p:sp>
      <p:pic>
        <p:nvPicPr>
          <p:cNvPr id="39" name="그림 38" descr="동전이(가) 표시된 사진&#10;&#10;자동 생성된 설명">
            <a:extLst>
              <a:ext uri="{FF2B5EF4-FFF2-40B4-BE49-F238E27FC236}">
                <a16:creationId xmlns:a16="http://schemas.microsoft.com/office/drawing/2014/main" id="{6A6C81AE-0999-E9ED-3B10-2D0AFE87F3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15" y="911450"/>
            <a:ext cx="409562" cy="409562"/>
          </a:xfrm>
          <a:prstGeom prst="rect">
            <a:avLst/>
          </a:prstGeom>
        </p:spPr>
      </p:pic>
      <p:pic>
        <p:nvPicPr>
          <p:cNvPr id="43" name="그림 42" descr="동전이(가) 표시된 사진&#10;&#10;자동 생성된 설명">
            <a:extLst>
              <a:ext uri="{FF2B5EF4-FFF2-40B4-BE49-F238E27FC236}">
                <a16:creationId xmlns:a16="http://schemas.microsoft.com/office/drawing/2014/main" id="{98ABA5B7-56B6-5558-9A74-CEAFC72D1F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523" y="915468"/>
            <a:ext cx="409562" cy="40956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DF41C34-4A5E-8D55-441D-5B1787E615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006" y="4957321"/>
            <a:ext cx="1879889" cy="2337686"/>
          </a:xfrm>
          <a:prstGeom prst="rect">
            <a:avLst/>
          </a:prstGeom>
        </p:spPr>
      </p:pic>
      <p:pic>
        <p:nvPicPr>
          <p:cNvPr id="53" name="그림 52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61AD53F9-0916-CAEB-0FE4-D7F0D7761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576" y="6195737"/>
            <a:ext cx="241041" cy="2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758668-E3A0-5C8B-8969-CC950BCED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8"/>
            <a:ext cx="12192000" cy="6126922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7" name="그림 66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AFB7EAC7-E409-AC3F-E167-A0B673E2F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459839-0DCB-2BF3-2A8F-D09505ABC348}"/>
              </a:ext>
            </a:extLst>
          </p:cNvPr>
          <p:cNvSpPr txBox="1"/>
          <p:nvPr/>
        </p:nvSpPr>
        <p:spPr>
          <a:xfrm>
            <a:off x="0" y="731836"/>
            <a:ext cx="12192000" cy="21236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7200" dirty="0"/>
          </a:p>
          <a:p>
            <a:pPr algn="ctr"/>
            <a:r>
              <a:rPr lang="ko-KR" altLang="en-US" sz="60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게임 시연</a:t>
            </a:r>
            <a:endParaRPr lang="ko-KR" altLang="en-US" sz="32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69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758668-E3A0-5C8B-8969-CC950BCED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76261" cy="612692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8F1354-A6AE-08CE-61AF-F7D2EAA742E9}"/>
              </a:ext>
            </a:extLst>
          </p:cNvPr>
          <p:cNvSpPr txBox="1"/>
          <p:nvPr/>
        </p:nvSpPr>
        <p:spPr>
          <a:xfrm>
            <a:off x="4388887" y="971550"/>
            <a:ext cx="134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56BCEE4-87D6-A972-492C-4C2F9557E24A}"/>
              </a:ext>
            </a:extLst>
          </p:cNvPr>
          <p:cNvCxnSpPr>
            <a:cxnSpLocks/>
          </p:cNvCxnSpPr>
          <p:nvPr/>
        </p:nvCxnSpPr>
        <p:spPr>
          <a:xfrm>
            <a:off x="3972455" y="2003405"/>
            <a:ext cx="396051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FAC6FEBF-45EE-890F-90FE-F244D1816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29" y="1859412"/>
            <a:ext cx="297463" cy="287987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4D6AFF9-B4DB-24D7-2796-AC663D2FF8A9}"/>
              </a:ext>
            </a:extLst>
          </p:cNvPr>
          <p:cNvCxnSpPr>
            <a:cxnSpLocks/>
          </p:cNvCxnSpPr>
          <p:nvPr/>
        </p:nvCxnSpPr>
        <p:spPr>
          <a:xfrm>
            <a:off x="3962411" y="2722168"/>
            <a:ext cx="396051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0" name="그림 39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AA22C69F-9F99-9D0F-B146-36CC965B3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621" y="2584721"/>
            <a:ext cx="297463" cy="28798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AF6E330-14C2-AAE1-0E5C-75CD88427D9F}"/>
              </a:ext>
            </a:extLst>
          </p:cNvPr>
          <p:cNvCxnSpPr>
            <a:cxnSpLocks/>
          </p:cNvCxnSpPr>
          <p:nvPr/>
        </p:nvCxnSpPr>
        <p:spPr>
          <a:xfrm>
            <a:off x="3983033" y="3486359"/>
            <a:ext cx="396051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4" name="그림 43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333E4016-FD82-4765-C8E7-B031EEAEE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24" y="3342366"/>
            <a:ext cx="297463" cy="287987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E094A6A-EEC4-9BBA-5B7D-28E6BE4BF79C}"/>
              </a:ext>
            </a:extLst>
          </p:cNvPr>
          <p:cNvCxnSpPr>
            <a:cxnSpLocks/>
          </p:cNvCxnSpPr>
          <p:nvPr/>
        </p:nvCxnSpPr>
        <p:spPr>
          <a:xfrm>
            <a:off x="3980376" y="4262986"/>
            <a:ext cx="396051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8" name="그림 47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0F578794-E440-A714-3490-51AE22BD2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24" y="4118993"/>
            <a:ext cx="297463" cy="28798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03ED58E-C1F7-B1FD-9238-7B979CBCD89F}"/>
              </a:ext>
            </a:extLst>
          </p:cNvPr>
          <p:cNvSpPr txBox="1"/>
          <p:nvPr/>
        </p:nvSpPr>
        <p:spPr>
          <a:xfrm>
            <a:off x="4386470" y="1818739"/>
            <a:ext cx="475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싸 홈</a:t>
            </a:r>
            <a:r>
              <a:rPr lang="en-US" altLang="ko-KR" dirty="0"/>
              <a:t>’</a:t>
            </a:r>
            <a:r>
              <a:rPr lang="ko-KR" altLang="en-US" dirty="0"/>
              <a:t>의 제작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C7445C-95DA-6753-0033-810E7A593616}"/>
              </a:ext>
            </a:extLst>
          </p:cNvPr>
          <p:cNvSpPr txBox="1"/>
          <p:nvPr/>
        </p:nvSpPr>
        <p:spPr>
          <a:xfrm>
            <a:off x="4347884" y="2544048"/>
            <a:ext cx="440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싸 홈</a:t>
            </a:r>
            <a:r>
              <a:rPr lang="en-US" altLang="ko-KR" dirty="0"/>
              <a:t>’</a:t>
            </a:r>
            <a:r>
              <a:rPr lang="ko-KR" altLang="en-US" dirty="0"/>
              <a:t>이란 게임 속 서사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D56620-5804-476F-88B7-8E53DBAE5218}"/>
              </a:ext>
            </a:extLst>
          </p:cNvPr>
          <p:cNvSpPr txBox="1"/>
          <p:nvPr/>
        </p:nvSpPr>
        <p:spPr>
          <a:xfrm>
            <a:off x="4386470" y="3307333"/>
            <a:ext cx="438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‘</a:t>
            </a:r>
            <a:r>
              <a:rPr lang="ko-KR" altLang="en-US" sz="1800" dirty="0">
                <a:solidFill>
                  <a:schemeClr val="tx1"/>
                </a:solidFill>
              </a:rPr>
              <a:t>싸 홈</a:t>
            </a:r>
            <a:r>
              <a:rPr lang="en-US" altLang="ko-KR" sz="1800" dirty="0">
                <a:solidFill>
                  <a:schemeClr val="tx1"/>
                </a:solidFill>
              </a:rPr>
              <a:t>’</a:t>
            </a:r>
            <a:r>
              <a:rPr lang="ko-KR" altLang="en-US" sz="1800" dirty="0">
                <a:solidFill>
                  <a:schemeClr val="tx1"/>
                </a:solidFill>
              </a:rPr>
              <a:t>의 </a:t>
            </a:r>
            <a:r>
              <a:rPr lang="ko-KR" altLang="en-US" sz="1800" dirty="0"/>
              <a:t>요소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C44126-1CB9-BFAB-EF4E-674B57890DF2}"/>
              </a:ext>
            </a:extLst>
          </p:cNvPr>
          <p:cNvSpPr txBox="1"/>
          <p:nvPr/>
        </p:nvSpPr>
        <p:spPr>
          <a:xfrm>
            <a:off x="4365848" y="4078320"/>
            <a:ext cx="438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싸 홈</a:t>
            </a:r>
            <a:r>
              <a:rPr lang="en-US" altLang="ko-KR" dirty="0"/>
              <a:t>’</a:t>
            </a:r>
            <a:r>
              <a:rPr lang="ko-KR" altLang="en-US" dirty="0"/>
              <a:t>의 게임 내용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43B6689-1E9B-0C75-50C0-09BC3011E4A7}"/>
              </a:ext>
            </a:extLst>
          </p:cNvPr>
          <p:cNvCxnSpPr>
            <a:cxnSpLocks/>
          </p:cNvCxnSpPr>
          <p:nvPr/>
        </p:nvCxnSpPr>
        <p:spPr>
          <a:xfrm>
            <a:off x="3990419" y="5069962"/>
            <a:ext cx="396051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0" name="그림 59" descr="식물, 꽃, 하얀색이(가) 표시된 사진&#10;&#10;자동 생성된 설명">
            <a:extLst>
              <a:ext uri="{FF2B5EF4-FFF2-40B4-BE49-F238E27FC236}">
                <a16:creationId xmlns:a16="http://schemas.microsoft.com/office/drawing/2014/main" id="{6926DD2B-30EB-8682-BB2A-AF30BC58C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24" y="4926476"/>
            <a:ext cx="297463" cy="28798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AA0A47B-9195-0381-EA45-463A3CA1737E}"/>
              </a:ext>
            </a:extLst>
          </p:cNvPr>
          <p:cNvSpPr txBox="1"/>
          <p:nvPr/>
        </p:nvSpPr>
        <p:spPr>
          <a:xfrm>
            <a:off x="4368505" y="4891444"/>
            <a:ext cx="438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시연</a:t>
            </a:r>
          </a:p>
        </p:txBody>
      </p:sp>
      <p:pic>
        <p:nvPicPr>
          <p:cNvPr id="67" name="그림 66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AFB7EAC7-E409-AC3F-E167-A0B673E2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3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758668-E3A0-5C8B-8969-CC950BCED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2692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7" name="그림 66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AFB7EAC7-E409-AC3F-E167-A0B673E2F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459839-0DCB-2BF3-2A8F-D09505ABC348}"/>
              </a:ext>
            </a:extLst>
          </p:cNvPr>
          <p:cNvSpPr txBox="1"/>
          <p:nvPr/>
        </p:nvSpPr>
        <p:spPr>
          <a:xfrm>
            <a:off x="0" y="621732"/>
            <a:ext cx="12192000" cy="4216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7200" dirty="0"/>
          </a:p>
          <a:p>
            <a:pPr algn="ctr"/>
            <a:r>
              <a:rPr lang="ko-KR" altLang="en-US" sz="60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시청해 주셔서 감사합니다</a:t>
            </a:r>
            <a:endParaRPr lang="en-US" altLang="ko-KR" sz="60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en-US" altLang="ko-KR" sz="72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en-US" altLang="ko-KR" sz="32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32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질문과 답변</a:t>
            </a:r>
          </a:p>
        </p:txBody>
      </p:sp>
    </p:spTree>
    <p:extLst>
      <p:ext uri="{BB962C8B-B14F-4D97-AF65-F5344CB8AC3E}">
        <p14:creationId xmlns:p14="http://schemas.microsoft.com/office/powerpoint/2010/main" val="302243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43" name="그림 42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1D5BF8D1-B193-0B49-3A31-F57A96357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47" name="그림 46" descr="장난감이(가) 표시된 사진&#10;&#10;자동 생성된 설명">
            <a:extLst>
              <a:ext uri="{FF2B5EF4-FFF2-40B4-BE49-F238E27FC236}">
                <a16:creationId xmlns:a16="http://schemas.microsoft.com/office/drawing/2014/main" id="{231A538A-EEFD-26CF-241E-43F8462B7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8832" y="4802820"/>
            <a:ext cx="2095681" cy="230143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68F0B50-8F55-9B6E-F64F-61C0177F9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14473"/>
            <a:ext cx="2863097" cy="5362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E5C5805-AE6A-9253-7F66-ACBFA1E97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2" cy="63170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50C8C39-F98C-BA9D-8095-07489BE39F6E}"/>
              </a:ext>
            </a:extLst>
          </p:cNvPr>
          <p:cNvSpPr txBox="1"/>
          <p:nvPr/>
        </p:nvSpPr>
        <p:spPr>
          <a:xfrm>
            <a:off x="919997" y="345141"/>
            <a:ext cx="331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제작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FD7EDC-811D-413F-9A34-ABDA12A71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5" y="1248264"/>
            <a:ext cx="6575060" cy="35546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8DD109-287D-643E-4E98-6BFB63FD5DCA}"/>
              </a:ext>
            </a:extLst>
          </p:cNvPr>
          <p:cNvSpPr/>
          <p:nvPr/>
        </p:nvSpPr>
        <p:spPr>
          <a:xfrm>
            <a:off x="960582" y="1411287"/>
            <a:ext cx="6182539" cy="324383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초점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         게임 제작의 동기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         유니크한 감성을 가진 게임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</a:t>
            </a:r>
            <a:r>
              <a:rPr lang="ko-KR" altLang="en-US" dirty="0">
                <a:solidFill>
                  <a:schemeClr val="tx1"/>
                </a:solidFill>
              </a:rPr>
              <a:t>소비자의 흥미를 끌어올 수 있는 스토리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 descr="동전이(가) 표시된 사진&#10;&#10;자동 생성된 설명">
            <a:extLst>
              <a:ext uri="{FF2B5EF4-FFF2-40B4-BE49-F238E27FC236}">
                <a16:creationId xmlns:a16="http://schemas.microsoft.com/office/drawing/2014/main" id="{791518B5-70D1-E71A-62F9-AFB2A9A59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13" y="2415295"/>
            <a:ext cx="409562" cy="409562"/>
          </a:xfrm>
          <a:prstGeom prst="rect">
            <a:avLst/>
          </a:prstGeom>
        </p:spPr>
      </p:pic>
      <p:pic>
        <p:nvPicPr>
          <p:cNvPr id="6" name="그림 5" descr="동전이(가) 표시된 사진&#10;&#10;자동 생성된 설명">
            <a:extLst>
              <a:ext uri="{FF2B5EF4-FFF2-40B4-BE49-F238E27FC236}">
                <a16:creationId xmlns:a16="http://schemas.microsoft.com/office/drawing/2014/main" id="{0062F4E6-3341-9485-133A-BA371FEA6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19" y="3229102"/>
            <a:ext cx="409562" cy="409562"/>
          </a:xfrm>
          <a:prstGeom prst="rect">
            <a:avLst/>
          </a:prstGeom>
        </p:spPr>
      </p:pic>
      <p:pic>
        <p:nvPicPr>
          <p:cNvPr id="7" name="그림 6" descr="동전이(가) 표시된 사진&#10;&#10;자동 생성된 설명">
            <a:extLst>
              <a:ext uri="{FF2B5EF4-FFF2-40B4-BE49-F238E27FC236}">
                <a16:creationId xmlns:a16="http://schemas.microsoft.com/office/drawing/2014/main" id="{2632CD21-B699-7341-52E1-47A0FDEFB3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18" y="4054924"/>
            <a:ext cx="409562" cy="4095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89EFCE-8047-0991-8DAD-151B01588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993" y="1265806"/>
            <a:ext cx="3239720" cy="3541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30C099-968B-30CF-6DFB-5111B9995825}"/>
              </a:ext>
            </a:extLst>
          </p:cNvPr>
          <p:cNvSpPr txBox="1"/>
          <p:nvPr/>
        </p:nvSpPr>
        <p:spPr>
          <a:xfrm>
            <a:off x="7361453" y="2771594"/>
            <a:ext cx="59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→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0EE0EA-7943-F7BC-3276-36C79B6B1B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852" y="5281185"/>
            <a:ext cx="378678" cy="3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1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76C6725-DACD-5EA9-EABF-104E5B75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9" y="1422400"/>
            <a:ext cx="10248502" cy="3937797"/>
          </a:xfrm>
          <a:prstGeom prst="rect">
            <a:avLst/>
          </a:prstGeom>
        </p:spPr>
      </p:pic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43" name="그림 42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1D5BF8D1-B193-0B49-3A31-F57A96357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68F0B50-8F55-9B6E-F64F-61C0177F9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14473"/>
            <a:ext cx="2863097" cy="5362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E5C5805-AE6A-9253-7F66-ACBFA1E9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2" cy="63170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50C8C39-F98C-BA9D-8095-07489BE39F6E}"/>
              </a:ext>
            </a:extLst>
          </p:cNvPr>
          <p:cNvSpPr txBox="1"/>
          <p:nvPr/>
        </p:nvSpPr>
        <p:spPr>
          <a:xfrm>
            <a:off x="919997" y="345141"/>
            <a:ext cx="331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제작 배경</a:t>
            </a:r>
          </a:p>
        </p:txBody>
      </p:sp>
      <p:pic>
        <p:nvPicPr>
          <p:cNvPr id="7" name="그림 6" descr="동전이(가) 표시된 사진&#10;&#10;자동 생성된 설명">
            <a:extLst>
              <a:ext uri="{FF2B5EF4-FFF2-40B4-BE49-F238E27FC236}">
                <a16:creationId xmlns:a16="http://schemas.microsoft.com/office/drawing/2014/main" id="{2632CD21-B699-7341-52E1-47A0FDEFB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20" y="914696"/>
            <a:ext cx="409562" cy="4095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6322B7-E024-509C-4172-424FE84608AB}"/>
              </a:ext>
            </a:extLst>
          </p:cNvPr>
          <p:cNvSpPr txBox="1"/>
          <p:nvPr/>
        </p:nvSpPr>
        <p:spPr>
          <a:xfrm>
            <a:off x="5024582" y="916176"/>
            <a:ext cx="2142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게임 제작의 동기</a:t>
            </a:r>
            <a:endParaRPr lang="ko-KR" altLang="en-US" sz="2000" b="1" dirty="0"/>
          </a:p>
        </p:txBody>
      </p:sp>
      <p:pic>
        <p:nvPicPr>
          <p:cNvPr id="8" name="그림 7" descr="동전이(가) 표시된 사진&#10;&#10;자동 생성된 설명">
            <a:extLst>
              <a:ext uri="{FF2B5EF4-FFF2-40B4-BE49-F238E27FC236}">
                <a16:creationId xmlns:a16="http://schemas.microsoft.com/office/drawing/2014/main" id="{AB736F2D-E175-96DB-5A7F-58C2CCDBC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19" y="914350"/>
            <a:ext cx="409562" cy="4095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93D107-F6CE-249E-0E8C-5C47733F6EAE}"/>
              </a:ext>
            </a:extLst>
          </p:cNvPr>
          <p:cNvSpPr/>
          <p:nvPr/>
        </p:nvSpPr>
        <p:spPr>
          <a:xfrm>
            <a:off x="1025236" y="1476027"/>
            <a:ext cx="10141527" cy="3823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A770E-9038-F11A-9903-FB8C5F42C3B6}"/>
              </a:ext>
            </a:extLst>
          </p:cNvPr>
          <p:cNvSpPr txBox="1"/>
          <p:nvPr/>
        </p:nvSpPr>
        <p:spPr>
          <a:xfrm>
            <a:off x="946727" y="1497808"/>
            <a:ext cx="102985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우리나라에서 일어난 크고 작은 노략질</a:t>
            </a:r>
            <a:r>
              <a:rPr lang="en-US" altLang="ko-KR" dirty="0"/>
              <a:t>, </a:t>
            </a:r>
            <a:r>
              <a:rPr lang="ko-KR" altLang="en-US" dirty="0"/>
              <a:t>침범</a:t>
            </a:r>
            <a:r>
              <a:rPr lang="en-US" altLang="ko-KR" dirty="0"/>
              <a:t>, </a:t>
            </a:r>
            <a:r>
              <a:rPr lang="ko-KR" altLang="en-US" dirty="0"/>
              <a:t>침입에 의한 전투만 </a:t>
            </a:r>
            <a:r>
              <a:rPr lang="en-US" altLang="ko-KR" dirty="0"/>
              <a:t>1000</a:t>
            </a:r>
            <a:r>
              <a:rPr lang="ko-KR" altLang="en-US" dirty="0"/>
              <a:t>회 이상</a:t>
            </a:r>
            <a:endParaRPr lang="en-US" altLang="ko-KR" dirty="0"/>
          </a:p>
          <a:p>
            <a:r>
              <a:rPr lang="ko-KR" altLang="en-US" dirty="0"/>
              <a:t>  그중 역사에 기록될 정도만 추려도 약 </a:t>
            </a:r>
            <a:r>
              <a:rPr lang="en-US" altLang="ko-KR" dirty="0"/>
              <a:t>90</a:t>
            </a:r>
            <a:r>
              <a:rPr lang="ko-KR" altLang="en-US" dirty="0"/>
              <a:t>회 정도가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이러한 역사 속 소실된 문화유산은 수없이 많다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문화유산은</a:t>
            </a:r>
            <a:r>
              <a:rPr lang="en-US" altLang="ko-KR" dirty="0"/>
              <a:t> </a:t>
            </a:r>
            <a:r>
              <a:rPr lang="ko-KR" altLang="en-US" dirty="0"/>
              <a:t>역사의 중요한 공부 자료이자 우리의 문화를 더욱 발전시켜 나갈 수 있는 밑거름이다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우리나라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문화유산을 배경</a:t>
            </a:r>
            <a:r>
              <a:rPr lang="ko-KR" altLang="en-US" dirty="0"/>
              <a:t>으로 유저들과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공감대를 형성</a:t>
            </a:r>
            <a:r>
              <a:rPr lang="ko-KR" altLang="en-US" dirty="0"/>
              <a:t>하고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부가적으로 우리 문화재에 대한 정보도 자연스럽게 스며들게 끔 할 수 있는 게임을 만들어 보자</a:t>
            </a:r>
            <a:r>
              <a:rPr lang="en-US" altLang="ko-KR" dirty="0"/>
              <a:t>!</a:t>
            </a:r>
          </a:p>
        </p:txBody>
      </p:sp>
      <p:pic>
        <p:nvPicPr>
          <p:cNvPr id="47" name="그림 46" descr="장난감이(가) 표시된 사진&#10;&#10;자동 생성된 설명">
            <a:extLst>
              <a:ext uri="{FF2B5EF4-FFF2-40B4-BE49-F238E27FC236}">
                <a16:creationId xmlns:a16="http://schemas.microsoft.com/office/drawing/2014/main" id="{231A538A-EEFD-26CF-241E-43F8462B7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8832" y="4802820"/>
            <a:ext cx="2095681" cy="23014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14E26E-AE60-E956-0861-EF5167145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852" y="5281185"/>
            <a:ext cx="378678" cy="3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43" name="그림 42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1D5BF8D1-B193-0B49-3A31-F57A96357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68F0B50-8F55-9B6E-F64F-61C0177F9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14473"/>
            <a:ext cx="2863097" cy="5362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E5C5805-AE6A-9253-7F66-ACBFA1E9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2" cy="63170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50C8C39-F98C-BA9D-8095-07489BE39F6E}"/>
              </a:ext>
            </a:extLst>
          </p:cNvPr>
          <p:cNvSpPr txBox="1"/>
          <p:nvPr/>
        </p:nvSpPr>
        <p:spPr>
          <a:xfrm>
            <a:off x="919997" y="345141"/>
            <a:ext cx="331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제작 배경</a:t>
            </a:r>
          </a:p>
        </p:txBody>
      </p:sp>
      <p:pic>
        <p:nvPicPr>
          <p:cNvPr id="2" name="그림 1" descr="동전이(가) 표시된 사진&#10;&#10;자동 생성된 설명">
            <a:extLst>
              <a:ext uri="{FF2B5EF4-FFF2-40B4-BE49-F238E27FC236}">
                <a16:creationId xmlns:a16="http://schemas.microsoft.com/office/drawing/2014/main" id="{FE9FD73C-C516-CB88-5E49-975CE9106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11" y="906724"/>
            <a:ext cx="409562" cy="409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3F756-6DD4-7B10-222D-790B1E3EB692}"/>
              </a:ext>
            </a:extLst>
          </p:cNvPr>
          <p:cNvSpPr txBox="1"/>
          <p:nvPr/>
        </p:nvSpPr>
        <p:spPr>
          <a:xfrm>
            <a:off x="4742873" y="916176"/>
            <a:ext cx="27062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</a:rPr>
              <a:t>유니크한 감성의 게임</a:t>
            </a:r>
            <a:endParaRPr lang="ko-KR" altLang="en-US" sz="2000" b="1" dirty="0"/>
          </a:p>
        </p:txBody>
      </p:sp>
      <p:pic>
        <p:nvPicPr>
          <p:cNvPr id="4" name="그림 3" descr="동전이(가) 표시된 사진&#10;&#10;자동 생성된 설명">
            <a:extLst>
              <a:ext uri="{FF2B5EF4-FFF2-40B4-BE49-F238E27FC236}">
                <a16:creationId xmlns:a16="http://schemas.microsoft.com/office/drawing/2014/main" id="{6258B97A-2434-8286-0DF9-526BA5DC5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27" y="914696"/>
            <a:ext cx="409562" cy="4095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29075C-1352-D019-DE01-324BB4CA4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9" y="1422400"/>
            <a:ext cx="10248502" cy="393779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B68949-CB3E-9EFB-F6DE-DE8518E69F52}"/>
              </a:ext>
            </a:extLst>
          </p:cNvPr>
          <p:cNvSpPr/>
          <p:nvPr/>
        </p:nvSpPr>
        <p:spPr>
          <a:xfrm>
            <a:off x="1025236" y="1466088"/>
            <a:ext cx="10141527" cy="3823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10225-7740-E931-6E56-03DBAE3822B7}"/>
              </a:ext>
            </a:extLst>
          </p:cNvPr>
          <p:cNvSpPr txBox="1"/>
          <p:nvPr/>
        </p:nvSpPr>
        <p:spPr>
          <a:xfrm>
            <a:off x="1001954" y="1621450"/>
            <a:ext cx="10298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게임 명</a:t>
            </a:r>
            <a:r>
              <a:rPr lang="en-US" altLang="ko-KR" dirty="0"/>
              <a:t>-&gt; </a:t>
            </a:r>
            <a:r>
              <a:rPr lang="ko-KR" altLang="en-US" dirty="0"/>
              <a:t>싸움의 뜻을 가진 순 우리말</a:t>
            </a:r>
            <a:r>
              <a:rPr lang="en-US" altLang="ko-KR" dirty="0"/>
              <a:t> </a:t>
            </a:r>
            <a:r>
              <a:rPr lang="ko-KR" altLang="en-US" dirty="0" err="1"/>
              <a:t>싸홈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캐릭터 </a:t>
            </a:r>
            <a:r>
              <a:rPr lang="en-US" altLang="ko-KR" dirty="0"/>
              <a:t>-&gt; </a:t>
            </a:r>
            <a:r>
              <a:rPr lang="ko-KR" altLang="en-US" dirty="0"/>
              <a:t>용병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용병의 컨셉 </a:t>
            </a:r>
            <a:r>
              <a:rPr lang="en-US" altLang="ko-KR" dirty="0"/>
              <a:t>-&gt; </a:t>
            </a:r>
            <a:r>
              <a:rPr lang="ko-KR" altLang="en-US" dirty="0"/>
              <a:t>싸움꾼</a:t>
            </a:r>
            <a:r>
              <a:rPr lang="en-US" altLang="ko-KR" dirty="0"/>
              <a:t>, </a:t>
            </a:r>
            <a:r>
              <a:rPr lang="ko-KR" altLang="en-US" dirty="0" err="1"/>
              <a:t>방패군</a:t>
            </a:r>
            <a:r>
              <a:rPr lang="en-US" altLang="ko-KR" dirty="0"/>
              <a:t>, </a:t>
            </a:r>
            <a:r>
              <a:rPr lang="ko-KR" altLang="en-US" dirty="0"/>
              <a:t>의원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용병의 이름 </a:t>
            </a:r>
            <a:r>
              <a:rPr lang="en-US" altLang="ko-KR" dirty="0"/>
              <a:t>-&gt; </a:t>
            </a:r>
            <a:r>
              <a:rPr lang="ko-KR" altLang="en-US" dirty="0"/>
              <a:t>순 우리말을 인용한 이름</a:t>
            </a:r>
            <a:r>
              <a:rPr lang="en-US" altLang="ko-KR" dirty="0"/>
              <a:t> </a:t>
            </a:r>
          </a:p>
        </p:txBody>
      </p:sp>
      <p:pic>
        <p:nvPicPr>
          <p:cNvPr id="47" name="그림 46" descr="장난감이(가) 표시된 사진&#10;&#10;자동 생성된 설명">
            <a:extLst>
              <a:ext uri="{FF2B5EF4-FFF2-40B4-BE49-F238E27FC236}">
                <a16:creationId xmlns:a16="http://schemas.microsoft.com/office/drawing/2014/main" id="{231A538A-EEFD-26CF-241E-43F8462B7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8832" y="4802820"/>
            <a:ext cx="2095681" cy="230143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B285F4C-E03D-A0B2-9A71-6FE6CEE897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852" y="5281185"/>
            <a:ext cx="378678" cy="3666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A90D61-A253-651C-90CC-D1E8C2B8C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0251" y="1694899"/>
            <a:ext cx="5310604" cy="3310034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F95210-417B-C88B-D5E6-B3FC13BEBA06}"/>
              </a:ext>
            </a:extLst>
          </p:cNvPr>
          <p:cNvSpPr txBox="1"/>
          <p:nvPr/>
        </p:nvSpPr>
        <p:spPr>
          <a:xfrm>
            <a:off x="1025236" y="1630718"/>
            <a:ext cx="363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확고한 컨셉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한글과 순 우리말</a:t>
            </a:r>
            <a:endParaRPr lang="en-US" altLang="ko-KR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5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43" name="그림 42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1D5BF8D1-B193-0B49-3A31-F57A96357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68F0B50-8F55-9B6E-F64F-61C0177F9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14473"/>
            <a:ext cx="2863097" cy="5362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E5C5805-AE6A-9253-7F66-ACBFA1E9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2" cy="63170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50C8C39-F98C-BA9D-8095-07489BE39F6E}"/>
              </a:ext>
            </a:extLst>
          </p:cNvPr>
          <p:cNvSpPr txBox="1"/>
          <p:nvPr/>
        </p:nvSpPr>
        <p:spPr>
          <a:xfrm>
            <a:off x="919997" y="345141"/>
            <a:ext cx="331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제작 배경</a:t>
            </a:r>
          </a:p>
        </p:txBody>
      </p:sp>
      <p:pic>
        <p:nvPicPr>
          <p:cNvPr id="2" name="그림 1" descr="동전이(가) 표시된 사진&#10;&#10;자동 생성된 설명">
            <a:extLst>
              <a:ext uri="{FF2B5EF4-FFF2-40B4-BE49-F238E27FC236}">
                <a16:creationId xmlns:a16="http://schemas.microsoft.com/office/drawing/2014/main" id="{FE9FD73C-C516-CB88-5E49-975CE9106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11" y="906724"/>
            <a:ext cx="409562" cy="409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3F756-6DD4-7B10-222D-790B1E3EB692}"/>
              </a:ext>
            </a:extLst>
          </p:cNvPr>
          <p:cNvSpPr txBox="1"/>
          <p:nvPr/>
        </p:nvSpPr>
        <p:spPr>
          <a:xfrm>
            <a:off x="4742873" y="916176"/>
            <a:ext cx="27062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</a:rPr>
              <a:t>유니크한 감성의 게임</a:t>
            </a:r>
            <a:endParaRPr lang="ko-KR" altLang="en-US" sz="2000" b="1" dirty="0"/>
          </a:p>
        </p:txBody>
      </p:sp>
      <p:pic>
        <p:nvPicPr>
          <p:cNvPr id="4" name="그림 3" descr="동전이(가) 표시된 사진&#10;&#10;자동 생성된 설명">
            <a:extLst>
              <a:ext uri="{FF2B5EF4-FFF2-40B4-BE49-F238E27FC236}">
                <a16:creationId xmlns:a16="http://schemas.microsoft.com/office/drawing/2014/main" id="{6258B97A-2434-8286-0DF9-526BA5DC5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27" y="914696"/>
            <a:ext cx="409562" cy="4095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29075C-1352-D019-DE01-324BB4CA4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9" y="1422400"/>
            <a:ext cx="10248502" cy="43820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B68949-CB3E-9EFB-F6DE-DE8518E69F52}"/>
              </a:ext>
            </a:extLst>
          </p:cNvPr>
          <p:cNvSpPr/>
          <p:nvPr/>
        </p:nvSpPr>
        <p:spPr>
          <a:xfrm>
            <a:off x="1025236" y="1476026"/>
            <a:ext cx="10141527" cy="42588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 descr="장난감이(가) 표시된 사진&#10;&#10;자동 생성된 설명">
            <a:extLst>
              <a:ext uri="{FF2B5EF4-FFF2-40B4-BE49-F238E27FC236}">
                <a16:creationId xmlns:a16="http://schemas.microsoft.com/office/drawing/2014/main" id="{231A538A-EEFD-26CF-241E-43F8462B7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8832" y="4802820"/>
            <a:ext cx="2095681" cy="230143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B285F4C-E03D-A0B2-9A71-6FE6CEE897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852" y="5281185"/>
            <a:ext cx="378678" cy="3666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B8A3D22-81DC-C227-FD51-B390AB57D507}"/>
              </a:ext>
            </a:extLst>
          </p:cNvPr>
          <p:cNvSpPr txBox="1"/>
          <p:nvPr/>
        </p:nvSpPr>
        <p:spPr>
          <a:xfrm>
            <a:off x="1025236" y="1630718"/>
            <a:ext cx="28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확고한 컨셉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도트 감성</a:t>
            </a:r>
            <a:endParaRPr lang="en-US" altLang="ko-K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C9BC61-B89D-C2D7-FE90-D9CC7C4D8EBB}"/>
              </a:ext>
            </a:extLst>
          </p:cNvPr>
          <p:cNvSpPr txBox="1"/>
          <p:nvPr/>
        </p:nvSpPr>
        <p:spPr>
          <a:xfrm>
            <a:off x="9072158" y="217204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외의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AA344E-69CD-BF39-D055-7F0C7E42A5B7}"/>
              </a:ext>
            </a:extLst>
          </p:cNvPr>
          <p:cNvSpPr txBox="1"/>
          <p:nvPr/>
        </p:nvSpPr>
        <p:spPr>
          <a:xfrm>
            <a:off x="3868741" y="2174628"/>
            <a:ext cx="195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배경 도트화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3DDB09-1DF6-6711-B8E7-BF5537D0DEF6}"/>
              </a:ext>
            </a:extLst>
          </p:cNvPr>
          <p:cNvSpPr txBox="1"/>
          <p:nvPr/>
        </p:nvSpPr>
        <p:spPr>
          <a:xfrm>
            <a:off x="6529637" y="2172041"/>
            <a:ext cx="165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글씨체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2C190A3-D36B-834A-61C4-8E06043456CD}"/>
              </a:ext>
            </a:extLst>
          </p:cNvPr>
          <p:cNvSpPr/>
          <p:nvPr/>
        </p:nvSpPr>
        <p:spPr>
          <a:xfrm>
            <a:off x="1182825" y="2533347"/>
            <a:ext cx="2305276" cy="23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821F5F-DC3E-045C-DBE9-B2D76073225F}"/>
              </a:ext>
            </a:extLst>
          </p:cNvPr>
          <p:cNvSpPr txBox="1"/>
          <p:nvPr/>
        </p:nvSpPr>
        <p:spPr>
          <a:xfrm>
            <a:off x="1582709" y="217204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캐릭터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758E78-759C-152B-FDAC-053EF60F5F50}"/>
              </a:ext>
            </a:extLst>
          </p:cNvPr>
          <p:cNvSpPr/>
          <p:nvPr/>
        </p:nvSpPr>
        <p:spPr>
          <a:xfrm>
            <a:off x="3681911" y="2528710"/>
            <a:ext cx="2305276" cy="23014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3B0C145-DE65-C0AE-10B9-857C55849DF8}"/>
              </a:ext>
            </a:extLst>
          </p:cNvPr>
          <p:cNvSpPr/>
          <p:nvPr/>
        </p:nvSpPr>
        <p:spPr>
          <a:xfrm>
            <a:off x="6203654" y="2528710"/>
            <a:ext cx="2305276" cy="2301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5D3813E-DB4D-B310-4580-A4704FA448E3}"/>
              </a:ext>
            </a:extLst>
          </p:cNvPr>
          <p:cNvSpPr/>
          <p:nvPr/>
        </p:nvSpPr>
        <p:spPr>
          <a:xfrm>
            <a:off x="8668800" y="2528710"/>
            <a:ext cx="2305276" cy="23014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DED382EA-0CB5-2321-5926-9EC6D019D8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41" y="2547799"/>
            <a:ext cx="2265773" cy="22550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5" name="그림 74" descr="텍스트, 묶음, 다른, 장난감이(가) 표시된 사진&#10;&#10;자동 생성된 설명">
            <a:extLst>
              <a:ext uri="{FF2B5EF4-FFF2-40B4-BE49-F238E27FC236}">
                <a16:creationId xmlns:a16="http://schemas.microsoft.com/office/drawing/2014/main" id="{295D222B-BD77-00BA-7E30-ED1606EF3E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50" y="2557429"/>
            <a:ext cx="2237038" cy="22727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6B326B6-567B-6F55-C52F-4159670497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8800" y="2557430"/>
            <a:ext cx="2305276" cy="22644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9" name="그림 78" descr="나무, 실외, 도시이(가) 표시된 사진&#10;&#10;자동 생성된 설명">
            <a:extLst>
              <a:ext uri="{FF2B5EF4-FFF2-40B4-BE49-F238E27FC236}">
                <a16:creationId xmlns:a16="http://schemas.microsoft.com/office/drawing/2014/main" id="{47601855-9C90-6909-6E0C-D4E667236B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568" y="2557429"/>
            <a:ext cx="2282619" cy="22644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38AA17D-5E8B-4164-2041-59D5D3B12516}"/>
              </a:ext>
            </a:extLst>
          </p:cNvPr>
          <p:cNvSpPr txBox="1"/>
          <p:nvPr/>
        </p:nvSpPr>
        <p:spPr>
          <a:xfrm>
            <a:off x="7274391" y="3893329"/>
            <a:ext cx="126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ighlight>
                  <a:srgbClr val="C0C0C0"/>
                </a:highlight>
              </a:rPr>
              <a:t>네오 </a:t>
            </a:r>
            <a:r>
              <a:rPr lang="ko-KR" altLang="en-US" sz="1400" dirty="0" err="1">
                <a:highlight>
                  <a:srgbClr val="C0C0C0"/>
                </a:highlight>
              </a:rPr>
              <a:t>둥근모</a:t>
            </a:r>
            <a:endParaRPr lang="ko-KR" altLang="en-US" sz="14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7548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E4EFDFD-A4C5-AE00-9752-8354A7689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9" y="1422400"/>
            <a:ext cx="10248502" cy="43820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3E026B-E5C7-B15F-C2BB-4FBD9760AA85}"/>
              </a:ext>
            </a:extLst>
          </p:cNvPr>
          <p:cNvSpPr/>
          <p:nvPr/>
        </p:nvSpPr>
        <p:spPr>
          <a:xfrm>
            <a:off x="1025236" y="1476026"/>
            <a:ext cx="10141527" cy="42588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43" name="그림 42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1D5BF8D1-B193-0B49-3A31-F57A96357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68F0B50-8F55-9B6E-F64F-61C0177F9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14473"/>
            <a:ext cx="2863097" cy="5362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E5C5805-AE6A-9253-7F66-ACBFA1E9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2" cy="63170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50C8C39-F98C-BA9D-8095-07489BE39F6E}"/>
              </a:ext>
            </a:extLst>
          </p:cNvPr>
          <p:cNvSpPr txBox="1"/>
          <p:nvPr/>
        </p:nvSpPr>
        <p:spPr>
          <a:xfrm>
            <a:off x="919997" y="345141"/>
            <a:ext cx="331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제작 배경</a:t>
            </a:r>
          </a:p>
        </p:txBody>
      </p:sp>
      <p:pic>
        <p:nvPicPr>
          <p:cNvPr id="2" name="그림 1" descr="동전이(가) 표시된 사진&#10;&#10;자동 생성된 설명">
            <a:extLst>
              <a:ext uri="{FF2B5EF4-FFF2-40B4-BE49-F238E27FC236}">
                <a16:creationId xmlns:a16="http://schemas.microsoft.com/office/drawing/2014/main" id="{FE9FD73C-C516-CB88-5E49-975CE9106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11" y="906724"/>
            <a:ext cx="409562" cy="409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3F756-6DD4-7B10-222D-790B1E3EB692}"/>
              </a:ext>
            </a:extLst>
          </p:cNvPr>
          <p:cNvSpPr txBox="1"/>
          <p:nvPr/>
        </p:nvSpPr>
        <p:spPr>
          <a:xfrm>
            <a:off x="4742873" y="916176"/>
            <a:ext cx="27062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</a:rPr>
              <a:t>유니크한 감성의 게임</a:t>
            </a:r>
            <a:endParaRPr lang="ko-KR" altLang="en-US" sz="2000" b="1" dirty="0"/>
          </a:p>
        </p:txBody>
      </p:sp>
      <p:pic>
        <p:nvPicPr>
          <p:cNvPr id="4" name="그림 3" descr="동전이(가) 표시된 사진&#10;&#10;자동 생성된 설명">
            <a:extLst>
              <a:ext uri="{FF2B5EF4-FFF2-40B4-BE49-F238E27FC236}">
                <a16:creationId xmlns:a16="http://schemas.microsoft.com/office/drawing/2014/main" id="{6258B97A-2434-8286-0DF9-526BA5DC5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27" y="914696"/>
            <a:ext cx="409562" cy="409562"/>
          </a:xfrm>
          <a:prstGeom prst="rect">
            <a:avLst/>
          </a:prstGeom>
        </p:spPr>
      </p:pic>
      <p:pic>
        <p:nvPicPr>
          <p:cNvPr id="47" name="그림 46" descr="장난감이(가) 표시된 사진&#10;&#10;자동 생성된 설명">
            <a:extLst>
              <a:ext uri="{FF2B5EF4-FFF2-40B4-BE49-F238E27FC236}">
                <a16:creationId xmlns:a16="http://schemas.microsoft.com/office/drawing/2014/main" id="{231A538A-EEFD-26CF-241E-43F8462B7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8832" y="4802820"/>
            <a:ext cx="2095681" cy="230143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B285F4C-E03D-A0B2-9A71-6FE6CEE897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852" y="5281185"/>
            <a:ext cx="378678" cy="366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1054F-86C2-EFAF-8440-B38984259791}"/>
              </a:ext>
            </a:extLst>
          </p:cNvPr>
          <p:cNvSpPr txBox="1"/>
          <p:nvPr/>
        </p:nvSpPr>
        <p:spPr>
          <a:xfrm>
            <a:off x="1025235" y="1630718"/>
            <a:ext cx="452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확고한 컨셉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한국의 사극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판타지 배경</a:t>
            </a:r>
            <a:endParaRPr lang="en-US" altLang="ko-K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775835-B0CF-1408-192B-4A2A5049E0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154" y="2648015"/>
            <a:ext cx="2453178" cy="22397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164128-64E3-E08A-C7A2-AF68369229B1}"/>
              </a:ext>
            </a:extLst>
          </p:cNvPr>
          <p:cNvSpPr txBox="1"/>
          <p:nvPr/>
        </p:nvSpPr>
        <p:spPr>
          <a:xfrm>
            <a:off x="2078993" y="2142752"/>
            <a:ext cx="197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다양한 종족의 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F77E5-8F47-0E1D-2FD0-79246C11EDA5}"/>
              </a:ext>
            </a:extLst>
          </p:cNvPr>
          <p:cNvSpPr txBox="1"/>
          <p:nvPr/>
        </p:nvSpPr>
        <p:spPr>
          <a:xfrm>
            <a:off x="5108250" y="2142752"/>
            <a:ext cx="197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내 배경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4A5439-E736-67C7-E021-700810973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9420" y="2648015"/>
            <a:ext cx="2493157" cy="22397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그림 19" descr="다채로운, 다른이(가) 표시된 사진&#10;&#10;자동 생성된 설명">
            <a:extLst>
              <a:ext uri="{FF2B5EF4-FFF2-40B4-BE49-F238E27FC236}">
                <a16:creationId xmlns:a16="http://schemas.microsoft.com/office/drawing/2014/main" id="{788F1A86-63AC-CB1C-A54F-755B3B60D0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78" y="2648014"/>
            <a:ext cx="2530167" cy="22397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C1C3CA-E7E0-3509-3998-1C0375DA86BB}"/>
              </a:ext>
            </a:extLst>
          </p:cNvPr>
          <p:cNvSpPr txBox="1"/>
          <p:nvPr/>
        </p:nvSpPr>
        <p:spPr>
          <a:xfrm>
            <a:off x="8137506" y="2142752"/>
            <a:ext cx="197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각종 도술</a:t>
            </a:r>
          </a:p>
        </p:txBody>
      </p:sp>
    </p:spTree>
    <p:extLst>
      <p:ext uri="{BB962C8B-B14F-4D97-AF65-F5344CB8AC3E}">
        <p14:creationId xmlns:p14="http://schemas.microsoft.com/office/powerpoint/2010/main" val="376242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3F756-6DD4-7B10-222D-790B1E3EB692}"/>
              </a:ext>
            </a:extLst>
          </p:cNvPr>
          <p:cNvSpPr txBox="1"/>
          <p:nvPr/>
        </p:nvSpPr>
        <p:spPr>
          <a:xfrm>
            <a:off x="3738419" y="916176"/>
            <a:ext cx="4715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소비자의 흥미를 끌어올 수 있는 이야기</a:t>
            </a:r>
            <a:endParaRPr lang="ko-KR" altLang="en-US" sz="2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7A606-96BA-9ACA-B977-1928DF04370F}"/>
              </a:ext>
            </a:extLst>
          </p:cNvPr>
          <p:cNvSpPr/>
          <p:nvPr/>
        </p:nvSpPr>
        <p:spPr>
          <a:xfrm>
            <a:off x="1025236" y="1457555"/>
            <a:ext cx="10141527" cy="4243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1A694-6E5C-6A56-ECF3-E996DA8E3469}"/>
              </a:ext>
            </a:extLst>
          </p:cNvPr>
          <p:cNvSpPr txBox="1"/>
          <p:nvPr/>
        </p:nvSpPr>
        <p:spPr>
          <a:xfrm>
            <a:off x="946727" y="1544516"/>
            <a:ext cx="1029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</a:p>
        </p:txBody>
      </p:sp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43" name="그림 42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1D5BF8D1-B193-0B49-3A31-F57A96357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2" name="그림 1" descr="동전이(가) 표시된 사진&#10;&#10;자동 생성된 설명">
            <a:extLst>
              <a:ext uri="{FF2B5EF4-FFF2-40B4-BE49-F238E27FC236}">
                <a16:creationId xmlns:a16="http://schemas.microsoft.com/office/drawing/2014/main" id="{FE9FD73C-C516-CB88-5E49-975CE910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57" y="893826"/>
            <a:ext cx="409562" cy="409562"/>
          </a:xfrm>
          <a:prstGeom prst="rect">
            <a:avLst/>
          </a:prstGeom>
        </p:spPr>
      </p:pic>
      <p:pic>
        <p:nvPicPr>
          <p:cNvPr id="4" name="그림 3" descr="동전이(가) 표시된 사진&#10;&#10;자동 생성된 설명">
            <a:extLst>
              <a:ext uri="{FF2B5EF4-FFF2-40B4-BE49-F238E27FC236}">
                <a16:creationId xmlns:a16="http://schemas.microsoft.com/office/drawing/2014/main" id="{6258B97A-2434-8286-0DF9-526BA5DC5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582" y="916176"/>
            <a:ext cx="409562" cy="409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091527-F05E-8BA5-0C97-AE7A1D3A8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9" y="1422400"/>
            <a:ext cx="10248502" cy="43820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047E66-9B46-F880-73E3-0435AB159C47}"/>
              </a:ext>
            </a:extLst>
          </p:cNvPr>
          <p:cNvSpPr/>
          <p:nvPr/>
        </p:nvSpPr>
        <p:spPr>
          <a:xfrm>
            <a:off x="1025236" y="1476026"/>
            <a:ext cx="10141527" cy="42588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C9761-8C24-66DE-575C-C8EE8CFCBBD3}"/>
              </a:ext>
            </a:extLst>
          </p:cNvPr>
          <p:cNvSpPr txBox="1"/>
          <p:nvPr/>
        </p:nvSpPr>
        <p:spPr>
          <a:xfrm>
            <a:off x="1025235" y="1630718"/>
            <a:ext cx="452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게임 속 서사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스토리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의 중요도</a:t>
            </a:r>
            <a:endParaRPr lang="en-US" altLang="ko-K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E8A71-D466-A60A-8CDB-6958D93BEFA6}"/>
              </a:ext>
            </a:extLst>
          </p:cNvPr>
          <p:cNvSpPr txBox="1"/>
          <p:nvPr/>
        </p:nvSpPr>
        <p:spPr>
          <a:xfrm>
            <a:off x="1200979" y="2196503"/>
            <a:ext cx="97900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 </a:t>
            </a:r>
            <a:r>
              <a:rPr lang="ko-KR" altLang="en-US" b="1" dirty="0"/>
              <a:t>첫 째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유저가 게임에 더 몰입할 수 있는 목표를 세워준다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r>
              <a:rPr lang="en-US" altLang="ko-KR" dirty="0"/>
              <a:t>Ex)</a:t>
            </a:r>
          </a:p>
          <a:p>
            <a:r>
              <a:rPr lang="ko-KR" altLang="en-US" dirty="0" err="1"/>
              <a:t>마리오는</a:t>
            </a:r>
            <a:r>
              <a:rPr lang="ko-KR" altLang="en-US" dirty="0"/>
              <a:t> 피치 공주</a:t>
            </a:r>
            <a:r>
              <a:rPr lang="en-US" altLang="ko-KR" dirty="0"/>
              <a:t>(</a:t>
            </a:r>
            <a:r>
              <a:rPr lang="ko-KR" altLang="en-US" dirty="0"/>
              <a:t>목표</a:t>
            </a:r>
            <a:r>
              <a:rPr lang="en-US" altLang="ko-KR" dirty="0"/>
              <a:t>)</a:t>
            </a:r>
            <a:r>
              <a:rPr lang="ko-KR" altLang="en-US" dirty="0"/>
              <a:t>를 향해 나아 간다</a:t>
            </a:r>
            <a:r>
              <a:rPr lang="en-US" altLang="ko-KR" dirty="0"/>
              <a:t>. -&gt; </a:t>
            </a:r>
            <a:r>
              <a:rPr lang="ko-KR" altLang="en-US" dirty="0" err="1"/>
              <a:t>쿠파</a:t>
            </a:r>
            <a:r>
              <a:rPr lang="en-US" altLang="ko-KR" dirty="0"/>
              <a:t>(</a:t>
            </a:r>
            <a:r>
              <a:rPr lang="ko-KR" altLang="en-US" dirty="0"/>
              <a:t>장애물</a:t>
            </a:r>
            <a:r>
              <a:rPr lang="en-US" altLang="ko-KR" dirty="0"/>
              <a:t>)</a:t>
            </a:r>
            <a:r>
              <a:rPr lang="ko-KR" altLang="en-US" dirty="0"/>
              <a:t>를 넘어가도록 쉽게 유도함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사실 있든 없든 게임을 하는 데에는 무관하지만 플레이할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이런 식의 스토리가 있는 편이 게임을 파악하고 보기가 더 쉽다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슈퍼마리오</a:t>
            </a:r>
            <a:r>
              <a:rPr lang="ko-KR" altLang="en-US" dirty="0"/>
              <a:t> 뿐만 아니라 모든 게임은 스토리 없이 플레이가 가능하지만 불편하다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게임의 불편함은 몰입도 저하로 재미의 하락으로 이어지기 쉽다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FE05EE7-4956-7B11-E8A4-DEE9D4CB4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14473"/>
            <a:ext cx="2863097" cy="536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7451863-5DC4-7BF4-0822-06775A6C8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2" cy="63170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DD45286-F419-F20D-B583-C0710F05E266}"/>
              </a:ext>
            </a:extLst>
          </p:cNvPr>
          <p:cNvSpPr txBox="1"/>
          <p:nvPr/>
        </p:nvSpPr>
        <p:spPr>
          <a:xfrm>
            <a:off x="919997" y="345141"/>
            <a:ext cx="331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제작 배경</a:t>
            </a:r>
          </a:p>
        </p:txBody>
      </p:sp>
      <p:pic>
        <p:nvPicPr>
          <p:cNvPr id="38" name="그림 37" descr="장난감이(가) 표시된 사진&#10;&#10;자동 생성된 설명">
            <a:extLst>
              <a:ext uri="{FF2B5EF4-FFF2-40B4-BE49-F238E27FC236}">
                <a16:creationId xmlns:a16="http://schemas.microsoft.com/office/drawing/2014/main" id="{95B8F94E-F61F-8D85-B78F-096DCB16C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8832" y="4802820"/>
            <a:ext cx="2095681" cy="230143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FF2F646-9E83-2C5D-A6A6-201F8269B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852" y="5281185"/>
            <a:ext cx="378678" cy="3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3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3F756-6DD4-7B10-222D-790B1E3EB692}"/>
              </a:ext>
            </a:extLst>
          </p:cNvPr>
          <p:cNvSpPr txBox="1"/>
          <p:nvPr/>
        </p:nvSpPr>
        <p:spPr>
          <a:xfrm>
            <a:off x="3738419" y="916176"/>
            <a:ext cx="4715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소비자의 흥미를 끌어올 수 있는 이야기</a:t>
            </a:r>
            <a:endParaRPr lang="ko-KR" altLang="en-US" sz="2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7A606-96BA-9ACA-B977-1928DF04370F}"/>
              </a:ext>
            </a:extLst>
          </p:cNvPr>
          <p:cNvSpPr/>
          <p:nvPr/>
        </p:nvSpPr>
        <p:spPr>
          <a:xfrm>
            <a:off x="1025236" y="1457555"/>
            <a:ext cx="10141527" cy="4243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1A694-6E5C-6A56-ECF3-E996DA8E3469}"/>
              </a:ext>
            </a:extLst>
          </p:cNvPr>
          <p:cNvSpPr txBox="1"/>
          <p:nvPr/>
        </p:nvSpPr>
        <p:spPr>
          <a:xfrm>
            <a:off x="946727" y="1544516"/>
            <a:ext cx="1029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</a:p>
        </p:txBody>
      </p:sp>
      <p:pic>
        <p:nvPicPr>
          <p:cNvPr id="15" name="그림 14" descr="여러개이(가) 표시된 사진&#10;&#10;자동 생성된 설명">
            <a:extLst>
              <a:ext uri="{FF2B5EF4-FFF2-40B4-BE49-F238E27FC236}">
                <a16:creationId xmlns:a16="http://schemas.microsoft.com/office/drawing/2014/main" id="{32BF0BB0-992F-5C81-954C-433BBC6F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922"/>
            <a:ext cx="2193235" cy="731078"/>
          </a:xfrm>
          <a:prstGeom prst="rect">
            <a:avLst/>
          </a:prstGeom>
        </p:spPr>
      </p:pic>
      <p:pic>
        <p:nvPicPr>
          <p:cNvPr id="16" name="그림 15" descr="여러개이(가) 표시된 사진&#10;&#10;자동 생성된 설명">
            <a:extLst>
              <a:ext uri="{FF2B5EF4-FFF2-40B4-BE49-F238E27FC236}">
                <a16:creationId xmlns:a16="http://schemas.microsoft.com/office/drawing/2014/main" id="{04B42F75-A5BE-6471-B07A-B503BA82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5" y="6126922"/>
            <a:ext cx="2193235" cy="731078"/>
          </a:xfrm>
          <a:prstGeom prst="rect">
            <a:avLst/>
          </a:prstGeom>
        </p:spPr>
      </p:pic>
      <p:pic>
        <p:nvPicPr>
          <p:cNvPr id="17" name="그림 16" descr="여러개이(가) 표시된 사진&#10;&#10;자동 생성된 설명">
            <a:extLst>
              <a:ext uri="{FF2B5EF4-FFF2-40B4-BE49-F238E27FC236}">
                <a16:creationId xmlns:a16="http://schemas.microsoft.com/office/drawing/2014/main" id="{D4B78111-2485-B6D0-B5F2-DF8DB46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70" y="6126922"/>
            <a:ext cx="2193235" cy="731078"/>
          </a:xfrm>
          <a:prstGeom prst="rect">
            <a:avLst/>
          </a:prstGeom>
        </p:spPr>
      </p:pic>
      <p:pic>
        <p:nvPicPr>
          <p:cNvPr id="24" name="그림 23" descr="여러개이(가) 표시된 사진&#10;&#10;자동 생성된 설명">
            <a:extLst>
              <a:ext uri="{FF2B5EF4-FFF2-40B4-BE49-F238E27FC236}">
                <a16:creationId xmlns:a16="http://schemas.microsoft.com/office/drawing/2014/main" id="{BB89CEFB-127E-4A6B-1A91-B88578584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6126922"/>
            <a:ext cx="2193235" cy="731078"/>
          </a:xfrm>
          <a:prstGeom prst="rect">
            <a:avLst/>
          </a:prstGeom>
        </p:spPr>
      </p:pic>
      <p:pic>
        <p:nvPicPr>
          <p:cNvPr id="26" name="그림 25" descr="여러개이(가) 표시된 사진&#10;&#10;자동 생성된 설명">
            <a:extLst>
              <a:ext uri="{FF2B5EF4-FFF2-40B4-BE49-F238E27FC236}">
                <a16:creationId xmlns:a16="http://schemas.microsoft.com/office/drawing/2014/main" id="{99EBC4B4-B200-21E1-5D94-DF4EBC539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0" y="6126922"/>
            <a:ext cx="2193235" cy="731078"/>
          </a:xfrm>
          <a:prstGeom prst="rect">
            <a:avLst/>
          </a:prstGeom>
        </p:spPr>
      </p:pic>
      <p:pic>
        <p:nvPicPr>
          <p:cNvPr id="43" name="그림 42" descr="실내, 갖가지, 여러개이(가) 표시된 사진&#10;&#10;자동 생성된 설명">
            <a:extLst>
              <a:ext uri="{FF2B5EF4-FFF2-40B4-BE49-F238E27FC236}">
                <a16:creationId xmlns:a16="http://schemas.microsoft.com/office/drawing/2014/main" id="{1D5BF8D1-B193-0B49-3A31-F57A96357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5" y="6126164"/>
            <a:ext cx="1225825" cy="731836"/>
          </a:xfrm>
          <a:prstGeom prst="rect">
            <a:avLst/>
          </a:prstGeom>
        </p:spPr>
      </p:pic>
      <p:pic>
        <p:nvPicPr>
          <p:cNvPr id="2" name="그림 1" descr="동전이(가) 표시된 사진&#10;&#10;자동 생성된 설명">
            <a:extLst>
              <a:ext uri="{FF2B5EF4-FFF2-40B4-BE49-F238E27FC236}">
                <a16:creationId xmlns:a16="http://schemas.microsoft.com/office/drawing/2014/main" id="{FE9FD73C-C516-CB88-5E49-975CE910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57" y="893826"/>
            <a:ext cx="409562" cy="409562"/>
          </a:xfrm>
          <a:prstGeom prst="rect">
            <a:avLst/>
          </a:prstGeom>
        </p:spPr>
      </p:pic>
      <p:pic>
        <p:nvPicPr>
          <p:cNvPr id="4" name="그림 3" descr="동전이(가) 표시된 사진&#10;&#10;자동 생성된 설명">
            <a:extLst>
              <a:ext uri="{FF2B5EF4-FFF2-40B4-BE49-F238E27FC236}">
                <a16:creationId xmlns:a16="http://schemas.microsoft.com/office/drawing/2014/main" id="{6258B97A-2434-8286-0DF9-526BA5DC5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582" y="916176"/>
            <a:ext cx="409562" cy="409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091527-F05E-8BA5-0C97-AE7A1D3A8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9" y="1422400"/>
            <a:ext cx="10248502" cy="43820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047E66-9B46-F880-73E3-0435AB159C47}"/>
              </a:ext>
            </a:extLst>
          </p:cNvPr>
          <p:cNvSpPr/>
          <p:nvPr/>
        </p:nvSpPr>
        <p:spPr>
          <a:xfrm>
            <a:off x="1025236" y="1476026"/>
            <a:ext cx="10141527" cy="42588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C9761-8C24-66DE-575C-C8EE8CFCBBD3}"/>
              </a:ext>
            </a:extLst>
          </p:cNvPr>
          <p:cNvSpPr txBox="1"/>
          <p:nvPr/>
        </p:nvSpPr>
        <p:spPr>
          <a:xfrm>
            <a:off x="1025235" y="1630718"/>
            <a:ext cx="452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게임 속 서사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스토리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의 중요도</a:t>
            </a:r>
            <a:endParaRPr lang="en-US" altLang="ko-K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E8A71-D466-A60A-8CDB-6958D93BEFA6}"/>
              </a:ext>
            </a:extLst>
          </p:cNvPr>
          <p:cNvSpPr txBox="1"/>
          <p:nvPr/>
        </p:nvSpPr>
        <p:spPr>
          <a:xfrm>
            <a:off x="1200979" y="2196503"/>
            <a:ext cx="97900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 </a:t>
            </a:r>
            <a:r>
              <a:rPr lang="ko-KR" altLang="en-US" b="1" dirty="0"/>
              <a:t>둘 째 </a:t>
            </a:r>
            <a:endParaRPr lang="en-US" altLang="ko-KR" b="1" dirty="0"/>
          </a:p>
          <a:p>
            <a:pPr algn="ctr"/>
            <a:endParaRPr lang="en-US" altLang="ko-KR" dirty="0"/>
          </a:p>
          <a:p>
            <a:r>
              <a:rPr lang="ko-KR" altLang="en-US" dirty="0"/>
              <a:t>재미있는 스토리는 플레이 하는 유저의 층을 넓힐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유저들이 게임을 하는 목적이 모두 같은 것은 아니다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누군가는 액션을 즐기고 싶어서</a:t>
            </a:r>
            <a:r>
              <a:rPr lang="en-US" altLang="ko-KR" dirty="0"/>
              <a:t>, </a:t>
            </a:r>
            <a:r>
              <a:rPr lang="ko-KR" altLang="en-US" dirty="0"/>
              <a:t>누군가는 자신의 실력이 성장하는 것을 보고 싶어서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누군가는 그저 시간을 때우려고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따라서 엄연히 게임 스토리를 즐기기 위해 게임하는 부류도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FE05EE7-4956-7B11-E8A4-DEE9D4CB4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714473"/>
            <a:ext cx="2863097" cy="536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7451863-5DC4-7BF4-0822-06775A6C8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" y="128490"/>
            <a:ext cx="631702" cy="63170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DD45286-F419-F20D-B583-C0710F05E266}"/>
              </a:ext>
            </a:extLst>
          </p:cNvPr>
          <p:cNvSpPr txBox="1"/>
          <p:nvPr/>
        </p:nvSpPr>
        <p:spPr>
          <a:xfrm>
            <a:off x="919997" y="345141"/>
            <a:ext cx="331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싸 홈</a:t>
            </a:r>
            <a:r>
              <a:rPr lang="en-US" altLang="ko-KR" b="1" dirty="0"/>
              <a:t>’</a:t>
            </a:r>
            <a:r>
              <a:rPr lang="ko-KR" altLang="en-US" b="1" dirty="0"/>
              <a:t>의 제작 배경</a:t>
            </a:r>
          </a:p>
        </p:txBody>
      </p:sp>
      <p:pic>
        <p:nvPicPr>
          <p:cNvPr id="38" name="그림 37" descr="장난감이(가) 표시된 사진&#10;&#10;자동 생성된 설명">
            <a:extLst>
              <a:ext uri="{FF2B5EF4-FFF2-40B4-BE49-F238E27FC236}">
                <a16:creationId xmlns:a16="http://schemas.microsoft.com/office/drawing/2014/main" id="{95B8F94E-F61F-8D85-B78F-096DCB16C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8832" y="4802820"/>
            <a:ext cx="2095681" cy="230143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FF2F646-9E83-2C5D-A6A6-201F8269B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852" y="5281185"/>
            <a:ext cx="378678" cy="3666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978A39-80B3-1D05-ADD7-176BA9A42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490" y="4923480"/>
            <a:ext cx="3804972" cy="5929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F40FDC-C5C2-7578-2F16-5BF7EACB5379}"/>
              </a:ext>
            </a:extLst>
          </p:cNvPr>
          <p:cNvSpPr/>
          <p:nvPr/>
        </p:nvSpPr>
        <p:spPr>
          <a:xfrm>
            <a:off x="1278836" y="4919594"/>
            <a:ext cx="3816626" cy="59856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8AA05E-7B8A-57F6-79E9-4161109EF00B}"/>
              </a:ext>
            </a:extLst>
          </p:cNvPr>
          <p:cNvSpPr txBox="1"/>
          <p:nvPr/>
        </p:nvSpPr>
        <p:spPr>
          <a:xfrm>
            <a:off x="5095462" y="5290998"/>
            <a:ext cx="3170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대학내일</a:t>
            </a:r>
            <a:r>
              <a:rPr lang="en-US" altLang="ko-KR" sz="800" dirty="0"/>
              <a:t>20</a:t>
            </a:r>
            <a:r>
              <a:rPr lang="ko-KR" altLang="en-US" sz="800" dirty="0"/>
              <a:t>대연구소 발췌</a:t>
            </a:r>
          </a:p>
        </p:txBody>
      </p:sp>
    </p:spTree>
    <p:extLst>
      <p:ext uri="{BB962C8B-B14F-4D97-AF65-F5344CB8AC3E}">
        <p14:creationId xmlns:p14="http://schemas.microsoft.com/office/powerpoint/2010/main" val="255824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1034</Words>
  <Application>Microsoft Office PowerPoint</Application>
  <PresentationFormat>와이드스크린</PresentationFormat>
  <Paragraphs>209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궁서체</vt:lpstr>
      <vt:lpstr>맑은 고딕</vt:lpstr>
      <vt:lpstr>바탕</vt:lpstr>
      <vt:lpstr>바탕체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acy7454@office.skhu.ac.kr</dc:creator>
  <cp:lastModifiedBy>user</cp:lastModifiedBy>
  <cp:revision>36</cp:revision>
  <dcterms:created xsi:type="dcterms:W3CDTF">2022-06-11T16:51:05Z</dcterms:created>
  <dcterms:modified xsi:type="dcterms:W3CDTF">2022-06-12T16:27:33Z</dcterms:modified>
</cp:coreProperties>
</file>